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401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58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59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1" r:id="rId33"/>
    <p:sldId id="432" r:id="rId34"/>
    <p:sldId id="433" r:id="rId35"/>
    <p:sldId id="434" r:id="rId36"/>
    <p:sldId id="435" r:id="rId37"/>
    <p:sldId id="436" r:id="rId38"/>
    <p:sldId id="437" r:id="rId39"/>
    <p:sldId id="438" r:id="rId40"/>
    <p:sldId id="439" r:id="rId41"/>
    <p:sldId id="440" r:id="rId42"/>
    <p:sldId id="441" r:id="rId43"/>
    <p:sldId id="442" r:id="rId44"/>
    <p:sldId id="443" r:id="rId45"/>
    <p:sldId id="444" r:id="rId46"/>
    <p:sldId id="445" r:id="rId47"/>
    <p:sldId id="446" r:id="rId48"/>
    <p:sldId id="447" r:id="rId49"/>
    <p:sldId id="448" r:id="rId50"/>
    <p:sldId id="449" r:id="rId51"/>
    <p:sldId id="450" r:id="rId52"/>
    <p:sldId id="451" r:id="rId53"/>
    <p:sldId id="452" r:id="rId54"/>
    <p:sldId id="453" r:id="rId55"/>
    <p:sldId id="454" r:id="rId56"/>
    <p:sldId id="455" r:id="rId57"/>
    <p:sldId id="456" r:id="rId58"/>
    <p:sldId id="457" r:id="rId59"/>
    <p:sldId id="320" r:id="rId60"/>
  </p:sldIdLst>
  <p:sldSz cx="12192000" cy="6858000"/>
  <p:notesSz cx="6761163" cy="99314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61AFB08-CD7F-4EE5-A117-B7BF4ED47036}">
          <p14:sldIdLst>
            <p14:sldId id="401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58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59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5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191"/>
    <a:srgbClr val="FFFF96"/>
    <a:srgbClr val="FA66CD"/>
    <a:srgbClr val="E6E6E6"/>
    <a:srgbClr val="999999"/>
    <a:srgbClr val="AFCDCD"/>
    <a:srgbClr val="00549C"/>
    <a:srgbClr val="005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4" autoAdjust="0"/>
    <p:restoredTop sz="94620" autoAdjust="0"/>
  </p:normalViewPr>
  <p:slideViewPr>
    <p:cSldViewPr showGuides="1">
      <p:cViewPr>
        <p:scale>
          <a:sx n="70" d="100"/>
          <a:sy n="70" d="100"/>
        </p:scale>
        <p:origin x="38" y="-48"/>
      </p:cViewPr>
      <p:guideLst>
        <p:guide orient="horz" pos="3793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2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506935-F7B3-4240-AAE7-A84C61B1B6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8916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3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718050"/>
            <a:ext cx="5408613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43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3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95EA05-6966-4924-A9B3-CA120862BD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046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5EA05-6966-4924-A9B3-CA120862BDD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82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5C283A2-C573-412C-B510-109A47479945}" type="slidenum">
              <a:rPr lang="en-US" altLang="zh-CN"/>
              <a:pPr algn="r" eaLnBrk="1" hangingPunct="1">
                <a:spcBef>
                  <a:spcPct val="0"/>
                </a:spcBef>
              </a:pPr>
              <a:t>59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4718050"/>
            <a:ext cx="4957763" cy="4468813"/>
          </a:xfrm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7947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6393"/>
            <a:ext cx="12192000" cy="60996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7824" y="620688"/>
            <a:ext cx="8150695" cy="17142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Title</a:t>
            </a:r>
            <a:r>
              <a:rPr lang="zh-CN" altLang="en-US" dirty="0" smtClean="0">
                <a:solidFill>
                  <a:schemeClr val="tx1"/>
                </a:solidFill>
              </a:rPr>
              <a:t>主标题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英文：</a:t>
            </a:r>
            <a:r>
              <a:rPr lang="en-US" altLang="zh-CN" dirty="0" err="1" smtClean="0">
                <a:solidFill>
                  <a:schemeClr val="tx1"/>
                </a:solidFill>
              </a:rPr>
              <a:t>Frutiger</a:t>
            </a:r>
            <a:r>
              <a:rPr lang="en-US" altLang="zh-CN" dirty="0" smtClean="0">
                <a:solidFill>
                  <a:schemeClr val="tx1"/>
                </a:solidFill>
              </a:rPr>
              <a:t> 65 Bold 40pt 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中文：黑体简 加粗 </a:t>
            </a:r>
            <a:r>
              <a:rPr lang="en-US" altLang="zh-CN" dirty="0" smtClean="0">
                <a:solidFill>
                  <a:schemeClr val="tx1"/>
                </a:solidFill>
              </a:rPr>
              <a:t>40pt</a:t>
            </a:r>
            <a:endParaRPr lang="zh-CN" alt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09601" y="3645024"/>
            <a:ext cx="6551613" cy="13684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2000" dirty="0" smtClean="0"/>
              <a:t>Speaker Name </a:t>
            </a:r>
            <a:r>
              <a:rPr lang="zh-CN" altLang="en-US" sz="2000" dirty="0" smtClean="0"/>
              <a:t>演讲人</a:t>
            </a:r>
          </a:p>
          <a:p>
            <a:pPr eaLnBrk="1" hangingPunct="1"/>
            <a:r>
              <a:rPr lang="en-US" altLang="zh-CN" sz="2000" dirty="0" smtClean="0"/>
              <a:t>Title</a:t>
            </a:r>
            <a:r>
              <a:rPr lang="zh-CN" altLang="en-US" sz="2000" dirty="0" smtClean="0"/>
              <a:t>职位</a:t>
            </a:r>
          </a:p>
          <a:p>
            <a:pPr eaLnBrk="1" hangingPunct="1"/>
            <a:r>
              <a:rPr lang="zh-CN" altLang="en-US" sz="2000" dirty="0" smtClean="0"/>
              <a:t>英文：</a:t>
            </a:r>
            <a:r>
              <a:rPr lang="en-US" altLang="zh-CN" sz="2000" dirty="0" err="1" smtClean="0"/>
              <a:t>Frutiger</a:t>
            </a:r>
            <a:r>
              <a:rPr lang="en-US" altLang="zh-CN" sz="2000" dirty="0" smtClean="0"/>
              <a:t> 55 Roman 20pt</a:t>
            </a:r>
            <a:r>
              <a:rPr lang="zh-CN" altLang="en-US" sz="2000" dirty="0" smtClean="0"/>
              <a:t>；中文： 黑体简 </a:t>
            </a:r>
            <a:r>
              <a:rPr lang="en-US" altLang="zh-CN" sz="2000" dirty="0" smtClean="0"/>
              <a:t>20pt</a:t>
            </a:r>
          </a:p>
        </p:txBody>
      </p:sp>
    </p:spTree>
    <p:extLst>
      <p:ext uri="{BB962C8B-B14F-4D97-AF65-F5344CB8AC3E}">
        <p14:creationId xmlns:p14="http://schemas.microsoft.com/office/powerpoint/2010/main" val="2225056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88640"/>
            <a:ext cx="4011084" cy="9734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1484784"/>
            <a:ext cx="6815667" cy="46413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4B22175-2695-4869-97CC-B6E7841D8B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8439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9042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038167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600200"/>
            <a:ext cx="9038167" cy="37734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623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89284" y="274638"/>
            <a:ext cx="2258483" cy="50990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6576484" cy="5099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2219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pic>
        <p:nvPicPr>
          <p:cNvPr id="9" name="Picture 20" descr="1-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7"/>
          <a:stretch>
            <a:fillRect/>
          </a:stretch>
        </p:blipFill>
        <p:spPr bwMode="auto">
          <a:xfrm>
            <a:off x="0" y="-30163"/>
            <a:ext cx="12192000" cy="612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603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8430" y="-14370"/>
            <a:ext cx="12183569" cy="60932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pic>
        <p:nvPicPr>
          <p:cNvPr id="7" name="Picture 10" descr="结尾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023293"/>
            <a:ext cx="4752975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669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066" y="776187"/>
            <a:ext cx="10948832" cy="93579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8627" y="1856466"/>
            <a:ext cx="10971231" cy="4309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265" y="6244779"/>
            <a:ext cx="2844725" cy="477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291" y="6244779"/>
            <a:ext cx="3861658" cy="477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8012" y="6244779"/>
            <a:ext cx="2844725" cy="477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5E88CF6-0599-4B28-9102-A872772712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333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066" y="776187"/>
            <a:ext cx="10948832" cy="93579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28626" y="1856466"/>
            <a:ext cx="5378099" cy="4309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21760" y="1856466"/>
            <a:ext cx="5378098" cy="20731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21760" y="4090944"/>
            <a:ext cx="5378098" cy="20748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09265" y="6244779"/>
            <a:ext cx="2844725" cy="477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166291" y="6244779"/>
            <a:ext cx="3861658" cy="477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738012" y="6244779"/>
            <a:ext cx="2844725" cy="477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EFD613C-238E-4770-B46A-E056E63766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3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0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"/>
          <a:stretch>
            <a:fillRect/>
          </a:stretch>
        </p:blipFill>
        <p:spPr bwMode="auto">
          <a:xfrm>
            <a:off x="-8699" y="0"/>
            <a:ext cx="12200700" cy="60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1" y="1353798"/>
            <a:ext cx="7660430" cy="17142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Title</a:t>
            </a:r>
            <a:r>
              <a:rPr lang="zh-CN" altLang="en-US" dirty="0" smtClean="0">
                <a:solidFill>
                  <a:schemeClr val="tx1"/>
                </a:solidFill>
              </a:rPr>
              <a:t>主标题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英文：</a:t>
            </a:r>
            <a:r>
              <a:rPr lang="en-US" altLang="zh-CN" dirty="0" err="1" smtClean="0">
                <a:solidFill>
                  <a:schemeClr val="tx1"/>
                </a:solidFill>
              </a:rPr>
              <a:t>Frutiger</a:t>
            </a:r>
            <a:r>
              <a:rPr lang="en-US" altLang="zh-CN" dirty="0" smtClean="0">
                <a:solidFill>
                  <a:schemeClr val="tx1"/>
                </a:solidFill>
              </a:rPr>
              <a:t> 65 Bold 40pt 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中文：黑体简 加粗 </a:t>
            </a:r>
            <a:r>
              <a:rPr lang="en-US" altLang="zh-CN" dirty="0" smtClean="0">
                <a:solidFill>
                  <a:schemeClr val="tx1"/>
                </a:solidFill>
              </a:rPr>
              <a:t>40pt</a:t>
            </a:r>
            <a:endParaRPr lang="zh-CN" alt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09601" y="3645024"/>
            <a:ext cx="6551613" cy="13684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2000" dirty="0" smtClean="0"/>
              <a:t>Speaker Name </a:t>
            </a:r>
            <a:r>
              <a:rPr lang="zh-CN" altLang="en-US" sz="2000" dirty="0" smtClean="0"/>
              <a:t>演讲人</a:t>
            </a:r>
          </a:p>
          <a:p>
            <a:pPr eaLnBrk="1" hangingPunct="1"/>
            <a:r>
              <a:rPr lang="en-US" altLang="zh-CN" sz="2000" dirty="0" smtClean="0"/>
              <a:t>Title</a:t>
            </a:r>
            <a:r>
              <a:rPr lang="zh-CN" altLang="en-US" sz="2000" dirty="0" smtClean="0"/>
              <a:t>职位</a:t>
            </a:r>
          </a:p>
          <a:p>
            <a:pPr eaLnBrk="1" hangingPunct="1"/>
            <a:r>
              <a:rPr lang="zh-CN" altLang="en-US" sz="2000" dirty="0" smtClean="0"/>
              <a:t>英文：</a:t>
            </a:r>
            <a:r>
              <a:rPr lang="en-US" altLang="zh-CN" sz="2000" dirty="0" err="1" smtClean="0"/>
              <a:t>Frutiger</a:t>
            </a:r>
            <a:r>
              <a:rPr lang="en-US" altLang="zh-CN" sz="2000" dirty="0" smtClean="0"/>
              <a:t> 55 Roman 20pt</a:t>
            </a:r>
            <a:r>
              <a:rPr lang="zh-CN" altLang="en-US" sz="2000" dirty="0" smtClean="0"/>
              <a:t>；中文： 黑体简 </a:t>
            </a:r>
            <a:r>
              <a:rPr lang="en-US" altLang="zh-CN" sz="2000" dirty="0" smtClean="0"/>
              <a:t>20pt</a:t>
            </a:r>
          </a:p>
        </p:txBody>
      </p:sp>
    </p:spTree>
    <p:extLst>
      <p:ext uri="{BB962C8B-B14F-4D97-AF65-F5344CB8AC3E}">
        <p14:creationId xmlns:p14="http://schemas.microsoft.com/office/powerpoint/2010/main" val="1191868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56792"/>
            <a:ext cx="11304587" cy="381635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/>
            </a:lvl1pPr>
            <a:lvl2pPr marL="742950" indent="-285750">
              <a:buFont typeface="Wingdings" panose="05000000000000000000" pitchFamily="2" charset="2"/>
              <a:buChar char="u"/>
              <a:defRPr/>
            </a:lvl2pPr>
            <a:lvl3pPr marL="1143000" indent="-228600">
              <a:buFont typeface="Wingdings" panose="05000000000000000000" pitchFamily="2" charset="2"/>
              <a:buChar char="l"/>
              <a:defRPr/>
            </a:lvl3pPr>
          </a:lstStyle>
          <a:p>
            <a:pPr lvl="0"/>
            <a:r>
              <a:rPr lang="zh-CN" altLang="en-US" dirty="0" smtClean="0"/>
              <a:t>单击此处编辑目录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91344" y="33265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内容提要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3204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4549" y="1909764"/>
            <a:ext cx="8733367" cy="194468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19667" y="4365626"/>
            <a:ext cx="8735484" cy="13684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9314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5360" y="121122"/>
            <a:ext cx="7200800" cy="60754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单击此处编辑主节标题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0"/>
            <a:ext cx="9038167" cy="3773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1127125" y="836712"/>
            <a:ext cx="6408738" cy="36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单击此处编辑子标题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40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038167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E1ED6E-76AD-4A28-88D2-817CF02C72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272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46C27F-B505-4E52-8ABF-351AFE60C1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5307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1" y="21432"/>
            <a:ext cx="741682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5360" y="1340768"/>
            <a:ext cx="5616623" cy="4680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0016" y="1340768"/>
            <a:ext cx="5616624" cy="4680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868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4221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062663"/>
            <a:ext cx="12192000" cy="792163"/>
          </a:xfrm>
          <a:prstGeom prst="rect">
            <a:avLst/>
          </a:prstGeom>
          <a:solidFill>
            <a:srgbClr val="0052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44" name="Text Box 20"/>
          <p:cNvSpPr txBox="1">
            <a:spLocks noChangeArrowheads="1"/>
          </p:cNvSpPr>
          <p:nvPr userDrawn="1"/>
        </p:nvSpPr>
        <p:spPr bwMode="auto">
          <a:xfrm>
            <a:off x="9336359" y="6520658"/>
            <a:ext cx="2688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defRPr/>
            </a:pP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© </a:t>
            </a:r>
            <a:r>
              <a:rPr lang="en-US" altLang="zh-CN" sz="1000" dirty="0" err="1" smtClean="0">
                <a:solidFill>
                  <a:schemeClr val="bg1"/>
                </a:solidFill>
                <a:latin typeface="Frutiger LT 55 Roman" pitchFamily="34" charset="0"/>
              </a:rPr>
              <a:t>Dalaim</a:t>
            </a: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 </a:t>
            </a:r>
            <a:r>
              <a:rPr lang="en-US" altLang="zh-CN" sz="1000" dirty="0" err="1" smtClean="0">
                <a:solidFill>
                  <a:schemeClr val="bg1"/>
                </a:solidFill>
                <a:latin typeface="Frutiger LT 55 Roman" pitchFamily="34" charset="0"/>
              </a:rPr>
              <a:t>Neusoft</a:t>
            </a: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 University of Information</a:t>
            </a:r>
          </a:p>
        </p:txBody>
      </p:sp>
      <p:pic>
        <p:nvPicPr>
          <p:cNvPr id="1034" name="Picture 21" descr="蓝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6196893"/>
            <a:ext cx="2377440" cy="52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 userDrawn="1"/>
        </p:nvSpPr>
        <p:spPr>
          <a:xfrm>
            <a:off x="3575720" y="6246831"/>
            <a:ext cx="5328592" cy="503237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 sz="1800" b="1" kern="0" dirty="0" smtClean="0">
                <a:solidFill>
                  <a:schemeClr val="bg1"/>
                </a:solidFill>
                <a:latin typeface="Frutiger LT 55 Roman" pitchFamily="34" charset="0"/>
              </a:rPr>
              <a:t>Copyright © 2014</a:t>
            </a:r>
            <a:r>
              <a:rPr lang="en-US" altLang="zh-CN" sz="1800" b="1" kern="0" dirty="0" smtClean="0">
                <a:solidFill>
                  <a:schemeClr val="bg1"/>
                </a:solidFill>
              </a:rPr>
              <a:t> </a:t>
            </a:r>
            <a:r>
              <a:rPr lang="zh-CN" altLang="en-US" sz="1800" b="1" kern="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版权所有 大连东软信息学院</a:t>
            </a:r>
            <a:endParaRPr lang="zh-CN" altLang="en-US" sz="1800" b="1" kern="0" dirty="0" smtClean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 bwMode="auto">
          <a:xfrm>
            <a:off x="335360" y="1268760"/>
            <a:ext cx="11521280" cy="0"/>
          </a:xfrm>
          <a:prstGeom prst="line">
            <a:avLst/>
          </a:prstGeom>
          <a:solidFill>
            <a:srgbClr val="00619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本框 5"/>
          <p:cNvSpPr txBox="1"/>
          <p:nvPr userDrawn="1"/>
        </p:nvSpPr>
        <p:spPr>
          <a:xfrm>
            <a:off x="10926338" y="6171882"/>
            <a:ext cx="1247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第</a:t>
            </a:r>
            <a:fld id="{1877341E-0F79-415B-A83F-1F91187588D5}" type="slidenum">
              <a:rPr lang="zh-CN" altLang="en-US" sz="1400" smtClean="0">
                <a:solidFill>
                  <a:schemeClr val="bg1"/>
                </a:solidFill>
              </a:rPr>
              <a:t>‹#›</a:t>
            </a:fld>
            <a:r>
              <a:rPr lang="zh-CN" altLang="en-US" sz="1400" dirty="0" smtClean="0">
                <a:solidFill>
                  <a:schemeClr val="bg1"/>
                </a:solidFill>
              </a:rPr>
              <a:t>页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231904" y="209849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 smtClean="0"/>
              <a:t>禅道项目管理</a:t>
            </a:r>
            <a:endParaRPr lang="en-US" altLang="zh-CN" sz="48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3" r:id="rId3"/>
    <p:sldLayoutId id="2147483768" r:id="rId4"/>
    <p:sldLayoutId id="2147483769" r:id="rId5"/>
    <p:sldLayoutId id="2147483773" r:id="rId6"/>
    <p:sldLayoutId id="2147483774" r:id="rId7"/>
    <p:sldLayoutId id="2147483771" r:id="rId8"/>
    <p:sldLayoutId id="2147483772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2" r:id="rId15"/>
    <p:sldLayoutId id="2147483784" r:id="rId16"/>
    <p:sldLayoutId id="2147483785" r:id="rId17"/>
  </p:sldLayoutIdLst>
  <p:transition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–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zh.wikipedia.org/wiki/Scrum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禅道项目管理软件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229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禅道项目管理的基本流程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328"/>
              <a:t>首先</a:t>
            </a:r>
            <a:r>
              <a:rPr lang="zh-CN" altLang="en-US" sz="2328">
                <a:solidFill>
                  <a:srgbClr val="FF0000"/>
                </a:solidFill>
              </a:rPr>
              <a:t>产品人员维护需求列表</a:t>
            </a:r>
            <a:r>
              <a:rPr lang="zh-CN" altLang="en-US" sz="2328"/>
              <a:t>，需求有优先级和预计工时。</a:t>
            </a:r>
          </a:p>
          <a:p>
            <a:r>
              <a:rPr lang="zh-CN" altLang="en-US" sz="2328"/>
              <a:t>召开</a:t>
            </a:r>
            <a:r>
              <a:rPr lang="zh-CN" altLang="en-US" sz="2328">
                <a:solidFill>
                  <a:srgbClr val="FF0000"/>
                </a:solidFill>
              </a:rPr>
              <a:t>产品计划会议</a:t>
            </a:r>
            <a:r>
              <a:rPr lang="zh-CN" altLang="en-US" sz="2328"/>
              <a:t>，与会人员有产品、研发和测试，大家就当前项目（固定的时间和人）所需要完成的需求达成一致，形成</a:t>
            </a:r>
            <a:r>
              <a:rPr lang="zh-CN" altLang="en-US" sz="2328">
                <a:solidFill>
                  <a:srgbClr val="FF0000"/>
                </a:solidFill>
              </a:rPr>
              <a:t>项目的需求列表</a:t>
            </a:r>
            <a:r>
              <a:rPr lang="zh-CN" altLang="en-US" sz="2328"/>
              <a:t>。</a:t>
            </a:r>
          </a:p>
          <a:p>
            <a:r>
              <a:rPr lang="zh-CN" altLang="en-US" sz="2328"/>
              <a:t>项目团队对需求进行</a:t>
            </a:r>
            <a:r>
              <a:rPr lang="zh-CN" altLang="en-US" sz="2328">
                <a:solidFill>
                  <a:srgbClr val="FF0000"/>
                </a:solidFill>
              </a:rPr>
              <a:t>WBS任务分解</a:t>
            </a:r>
            <a:r>
              <a:rPr lang="zh-CN" altLang="en-US" sz="2328"/>
              <a:t>，开始开发。</a:t>
            </a:r>
          </a:p>
          <a:p>
            <a:r>
              <a:rPr lang="zh-CN" altLang="en-US" sz="2328"/>
              <a:t>测试人员根据需求创建自己的</a:t>
            </a:r>
            <a:r>
              <a:rPr lang="zh-CN" altLang="en-US" sz="2328">
                <a:solidFill>
                  <a:srgbClr val="FF0000"/>
                </a:solidFill>
              </a:rPr>
              <a:t>测试用例</a:t>
            </a:r>
            <a:r>
              <a:rPr lang="zh-CN" altLang="en-US" sz="2328"/>
              <a:t>。当有版本提交以后，建立相应的</a:t>
            </a:r>
            <a:r>
              <a:rPr lang="zh-CN" altLang="en-US" sz="2328">
                <a:solidFill>
                  <a:srgbClr val="FF0000"/>
                </a:solidFill>
              </a:rPr>
              <a:t>测试任务</a:t>
            </a:r>
            <a:r>
              <a:rPr lang="zh-CN" altLang="en-US" sz="2328"/>
              <a:t>，记录</a:t>
            </a:r>
            <a:r>
              <a:rPr lang="zh-CN" altLang="en-US" sz="2328">
                <a:solidFill>
                  <a:srgbClr val="FF0000"/>
                </a:solidFill>
              </a:rPr>
              <a:t>缺陷</a:t>
            </a:r>
            <a:r>
              <a:rPr lang="zh-CN" altLang="en-US" sz="2328"/>
              <a:t>。研发人员修复bug。</a:t>
            </a:r>
          </a:p>
          <a:p>
            <a:r>
              <a:rPr lang="zh-CN" altLang="en-US" sz="2328"/>
              <a:t>项目结束之后，大家召开演示会议，团队向相关人员（产品人员及所有感兴趣的人）展示该项目所取得的成果。大家提出的反馈由产品人员整理成为需求。</a:t>
            </a:r>
          </a:p>
          <a:p>
            <a:r>
              <a:rPr lang="zh-CN" altLang="en-US" sz="2328"/>
              <a:t>开始下一轮的循环。</a:t>
            </a:r>
          </a:p>
          <a:p>
            <a:endParaRPr lang="zh-CN" altLang="en-US" sz="2328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38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禅道和scrum的对应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1" name="Picture 3" descr="scrum_zenta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18" y="1446532"/>
            <a:ext cx="7911396" cy="518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409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888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第二章 组织管理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建立部门结构</a:t>
            </a:r>
          </a:p>
          <a:p>
            <a:r>
              <a:rPr lang="zh-CN" altLang="en-US"/>
              <a:t>添加用户</a:t>
            </a:r>
          </a:p>
          <a:p>
            <a:r>
              <a:rPr lang="zh-CN" altLang="en-US"/>
              <a:t>设置分组</a:t>
            </a:r>
          </a:p>
          <a:p>
            <a:r>
              <a:rPr lang="zh-CN" altLang="en-US"/>
              <a:t>分组成员维护</a:t>
            </a:r>
          </a:p>
          <a:p>
            <a:r>
              <a:rPr lang="zh-CN" altLang="en-US"/>
              <a:t>分组权限维护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30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建立部门结构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9" name="Picture 3" descr="org_de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85" y="1601098"/>
            <a:ext cx="8820309" cy="295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592238" y="5258585"/>
            <a:ext cx="79248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合理的部门结构是项目成功的组织保障，也是公司健康发展的基石。</a:t>
            </a:r>
            <a:endParaRPr lang="zh-CN" altLang="en-US"/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1601003" y="4952814"/>
            <a:ext cx="967714" cy="967714"/>
          </a:xfrm>
          <a:prstGeom prst="irregularSeal1">
            <a:avLst/>
          </a:prstGeom>
          <a:solidFill>
            <a:srgbClr val="008000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2121822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添加用户</a:t>
            </a:r>
          </a:p>
        </p:txBody>
      </p:sp>
      <p:pic>
        <p:nvPicPr>
          <p:cNvPr id="20483" name="Picture 3" descr="org_user_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69" y="1920081"/>
            <a:ext cx="5753100" cy="3133725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4" name="Picture 4" descr="org_user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07" y="1829585"/>
            <a:ext cx="8699344" cy="67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8764774" y="3429001"/>
            <a:ext cx="15221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ea typeface="宋体" panose="02010600030101010101" pitchFamily="2" charset="-122"/>
              </a:rPr>
              <a:t>禅道中，所有的添加操作都在页面的最右面。</a:t>
            </a:r>
            <a:endParaRPr lang="zh-CN" altLang="en-US" b="1"/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8329639" y="2614172"/>
            <a:ext cx="967714" cy="96771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185563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设置分组</a:t>
            </a:r>
          </a:p>
        </p:txBody>
      </p:sp>
      <p:pic>
        <p:nvPicPr>
          <p:cNvPr id="21507" name="Picture 3" descr="org_group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56" y="2239169"/>
            <a:ext cx="4886325" cy="2495550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1508" name="Group 4"/>
          <p:cNvGrpSpPr>
            <a:grpSpLocks/>
          </p:cNvGrpSpPr>
          <p:nvPr/>
        </p:nvGrpSpPr>
        <p:grpSpPr bwMode="auto">
          <a:xfrm>
            <a:off x="1599324" y="5357708"/>
            <a:ext cx="8916743" cy="967714"/>
            <a:chOff x="0" y="0"/>
            <a:chExt cx="13268" cy="1440"/>
          </a:xfrm>
        </p:grpSpPr>
        <p:sp>
          <p:nvSpPr>
            <p:cNvPr id="21509" name="Text Box 5"/>
            <p:cNvSpPr txBox="1">
              <a:spLocks noChangeArrowheads="1"/>
            </p:cNvSpPr>
            <p:nvPr/>
          </p:nvSpPr>
          <p:spPr bwMode="auto">
            <a:xfrm>
              <a:off x="1475" y="454"/>
              <a:ext cx="11793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ea typeface="宋体" panose="02010600030101010101" pitchFamily="2" charset="-122"/>
                </a:rPr>
                <a:t>分组的目的主要是用来分配权限。</a:t>
              </a:r>
              <a:endParaRPr lang="zh-CN" altLang="en-US"/>
            </a:p>
          </p:txBody>
        </p:sp>
        <p:sp>
          <p:nvSpPr>
            <p:cNvPr id="21510" name="AutoShape 6"/>
            <p:cNvSpPr>
              <a:spLocks noChangeArrowheads="1"/>
            </p:cNvSpPr>
            <p:nvPr/>
          </p:nvSpPr>
          <p:spPr bwMode="auto">
            <a:xfrm>
              <a:off x="0" y="0"/>
              <a:ext cx="1440" cy="1440"/>
            </a:xfrm>
            <a:prstGeom prst="irregularSeal1">
              <a:avLst/>
            </a:prstGeom>
            <a:solidFill>
              <a:srgbClr val="008000"/>
            </a:solidFill>
            <a:ln w="9525" cap="flat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b="1">
                  <a:solidFill>
                    <a:srgbClr val="FFCC00"/>
                  </a:solidFill>
                  <a:ea typeface="宋体" panose="02010600030101010101" pitchFamily="2" charset="-122"/>
                </a:rPr>
                <a:t>提示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4229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分组成员维护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1" name="Picture 3" descr="org_group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21" y="1523815"/>
            <a:ext cx="9144561" cy="153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org_group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21" y="3506284"/>
            <a:ext cx="9144561" cy="112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2592238" y="5258585"/>
            <a:ext cx="79248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一个用户可以属于多个分组。</a:t>
            </a:r>
          </a:p>
        </p:txBody>
      </p:sp>
      <p:sp>
        <p:nvSpPr>
          <p:cNvPr id="22534" name="AutoShape 6"/>
          <p:cNvSpPr>
            <a:spLocks noChangeArrowheads="1"/>
          </p:cNvSpPr>
          <p:nvPr/>
        </p:nvSpPr>
        <p:spPr bwMode="auto">
          <a:xfrm>
            <a:off x="1601003" y="4952814"/>
            <a:ext cx="967714" cy="96771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1620865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分组权限维护</a:t>
            </a:r>
          </a:p>
        </p:txBody>
      </p:sp>
      <p:pic>
        <p:nvPicPr>
          <p:cNvPr id="23555" name="Picture 3" descr="org_group_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23" y="1600200"/>
            <a:ext cx="8344191" cy="3773488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639616" y="5229200"/>
            <a:ext cx="93610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ea typeface="宋体" panose="02010600030101010101" pitchFamily="2" charset="-122"/>
              </a:rPr>
              <a:t>设置权限的时候，根据自己团队实际的情况进行组合。一般来讲，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删除权限需要慎重</a:t>
            </a:r>
            <a:r>
              <a:rPr lang="zh-CN" altLang="en-US" dirty="0">
                <a:ea typeface="宋体" panose="02010600030101010101" pitchFamily="2" charset="-122"/>
              </a:rPr>
              <a:t>。还有就是以”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接口“开头的方法所有人都应该分派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</a:p>
          <a:p>
            <a:pPr algn="l"/>
            <a:r>
              <a:rPr lang="zh-CN" altLang="en-US" dirty="0">
                <a:ea typeface="宋体" panose="02010600030101010101" pitchFamily="2" charset="-122"/>
              </a:rPr>
              <a:t>在实际使用过程中，如果提示访问受限，可以由管理员分配权限之后，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重新登录</a:t>
            </a:r>
            <a:r>
              <a:rPr lang="zh-CN" altLang="en-US" dirty="0">
                <a:ea typeface="宋体" panose="02010600030101010101" pitchFamily="2" charset="-122"/>
              </a:rPr>
              <a:t>即可。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>
            <a:off x="1595373" y="5392017"/>
            <a:ext cx="967714" cy="96771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4012593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小结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组织管理主要完成用户和分组管理，用户通过所属的分组获得自己应用的权限。</a:t>
            </a:r>
          </a:p>
          <a:p>
            <a:r>
              <a:rPr lang="zh-CN" altLang="en-US"/>
              <a:t>禅道系统会根据当前登录的每一个用户的权限来进行相应的操作，允许还是禁止。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122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禅道概述</a:t>
            </a:r>
          </a:p>
          <a:p>
            <a:r>
              <a:rPr lang="zh-CN" altLang="en-US"/>
              <a:t>组织管理</a:t>
            </a:r>
          </a:p>
          <a:p>
            <a:r>
              <a:rPr lang="zh-CN" altLang="en-US"/>
              <a:t>产品管理</a:t>
            </a:r>
          </a:p>
          <a:p>
            <a:r>
              <a:rPr lang="zh-CN" altLang="en-US"/>
              <a:t>项目管理</a:t>
            </a:r>
          </a:p>
          <a:p>
            <a:r>
              <a:rPr lang="zh-CN" altLang="en-US"/>
              <a:t>质量管理</a:t>
            </a:r>
          </a:p>
          <a:p>
            <a:r>
              <a:rPr lang="zh-CN" altLang="en-US"/>
              <a:t>我的地盘</a:t>
            </a:r>
          </a:p>
          <a:p>
            <a:r>
              <a:rPr lang="zh-CN" altLang="en-US"/>
              <a:t>其他相关</a:t>
            </a:r>
          </a:p>
        </p:txBody>
      </p:sp>
    </p:spTree>
    <p:extLst>
      <p:ext uri="{BB962C8B-B14F-4D97-AF65-F5344CB8AC3E}">
        <p14:creationId xmlns:p14="http://schemas.microsoft.com/office/powerpoint/2010/main" val="2044114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第三章 产品管理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dirty="0"/>
              <a:t>产品管理是至关重要的一环</a:t>
            </a:r>
          </a:p>
          <a:p>
            <a:pPr>
              <a:lnSpc>
                <a:spcPct val="80000"/>
              </a:lnSpc>
            </a:pPr>
            <a:r>
              <a:rPr lang="zh-CN" altLang="en-US" dirty="0"/>
              <a:t>添加产品</a:t>
            </a:r>
          </a:p>
          <a:p>
            <a:pPr>
              <a:lnSpc>
                <a:spcPct val="80000"/>
              </a:lnSpc>
            </a:pPr>
            <a:r>
              <a:rPr lang="zh-CN" altLang="en-US" dirty="0"/>
              <a:t>维护产品模块</a:t>
            </a:r>
          </a:p>
          <a:p>
            <a:pPr>
              <a:lnSpc>
                <a:spcPct val="80000"/>
              </a:lnSpc>
            </a:pPr>
            <a:r>
              <a:rPr lang="zh-CN" altLang="en-US" dirty="0"/>
              <a:t>添加需求</a:t>
            </a:r>
          </a:p>
          <a:p>
            <a:pPr>
              <a:lnSpc>
                <a:spcPct val="80000"/>
              </a:lnSpc>
            </a:pPr>
            <a:r>
              <a:rPr lang="zh-CN" altLang="en-US" dirty="0"/>
              <a:t>需求详情</a:t>
            </a:r>
          </a:p>
          <a:p>
            <a:pPr>
              <a:lnSpc>
                <a:spcPct val="80000"/>
              </a:lnSpc>
            </a:pPr>
            <a:r>
              <a:rPr lang="zh-CN" altLang="en-US" dirty="0"/>
              <a:t>需求处理流程</a:t>
            </a:r>
          </a:p>
          <a:p>
            <a:pPr>
              <a:lnSpc>
                <a:spcPct val="80000"/>
              </a:lnSpc>
            </a:pPr>
            <a:r>
              <a:rPr lang="zh-CN" altLang="en-US" dirty="0"/>
              <a:t>计划</a:t>
            </a:r>
          </a:p>
          <a:p>
            <a:pPr>
              <a:lnSpc>
                <a:spcPct val="80000"/>
              </a:lnSpc>
            </a:pPr>
            <a:r>
              <a:rPr lang="zh-CN" altLang="en-US" dirty="0"/>
              <a:t>发布</a:t>
            </a:r>
          </a:p>
          <a:p>
            <a:pPr>
              <a:lnSpc>
                <a:spcPct val="80000"/>
              </a:lnSpc>
            </a:pPr>
            <a:r>
              <a:rPr lang="zh-CN" altLang="en-US" dirty="0"/>
              <a:t>路线图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59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产品管理至关重要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/>
              <a:t>很多项目管理软件中只有单纯的任务管理，没有产品管理。乃至很多的软件将产品和项目混为一谈。</a:t>
            </a:r>
          </a:p>
          <a:p>
            <a:pPr>
              <a:lnSpc>
                <a:spcPct val="80000"/>
              </a:lnSpc>
            </a:pPr>
            <a:r>
              <a:rPr lang="zh-CN" altLang="en-US"/>
              <a:t>在禅道中，</a:t>
            </a:r>
            <a:r>
              <a:rPr lang="zh-CN" altLang="en-US">
                <a:solidFill>
                  <a:srgbClr val="FF0000"/>
                </a:solidFill>
              </a:rPr>
              <a:t>项目是一个动态实施的过程</a:t>
            </a:r>
            <a:r>
              <a:rPr lang="zh-CN" altLang="en-US"/>
              <a:t>，项目的产出是可以交付的产品。</a:t>
            </a:r>
          </a:p>
          <a:p>
            <a:pPr>
              <a:lnSpc>
                <a:spcPct val="80000"/>
              </a:lnSpc>
            </a:pPr>
            <a:r>
              <a:rPr lang="zh-CN" altLang="en-US"/>
              <a:t>在禅道中，所有的一切都是围绕产品展开的。</a:t>
            </a:r>
          </a:p>
          <a:p>
            <a:pPr>
              <a:lnSpc>
                <a:spcPct val="80000"/>
              </a:lnSpc>
            </a:pPr>
            <a:r>
              <a:rPr lang="zh-CN" altLang="en-US"/>
              <a:t>产品管理的核心是</a:t>
            </a:r>
            <a:r>
              <a:rPr lang="zh-CN" altLang="en-US">
                <a:solidFill>
                  <a:srgbClr val="FF0000"/>
                </a:solidFill>
              </a:rPr>
              <a:t>需求</a:t>
            </a:r>
            <a:r>
              <a:rPr lang="zh-CN" altLang="en-US"/>
              <a:t>。在scrum里面，简化为</a:t>
            </a:r>
            <a:r>
              <a:rPr lang="zh-CN" altLang="en-US">
                <a:solidFill>
                  <a:srgbClr val="FF0000"/>
                </a:solidFill>
              </a:rPr>
              <a:t>story</a:t>
            </a:r>
            <a:r>
              <a:rPr lang="zh-CN" altLang="en-US"/>
              <a:t>(用户故事)。即像讲故事一样来描述一个需求。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530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添加产品</a:t>
            </a:r>
          </a:p>
        </p:txBody>
      </p:sp>
      <p:pic>
        <p:nvPicPr>
          <p:cNvPr id="27651" name="Picture 3" descr="product_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581501"/>
            <a:ext cx="8064896" cy="3403534"/>
          </a:xfrm>
          <a:noFill/>
          <a:ln/>
        </p:spPr>
      </p:pic>
      <p:pic>
        <p:nvPicPr>
          <p:cNvPr id="27652" name="Picture 4" descr="product_1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3" y="1412776"/>
            <a:ext cx="10899044" cy="1168725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476437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0"/>
            <a:ext cx="10742983" cy="3773488"/>
          </a:xfrm>
        </p:spPr>
        <p:txBody>
          <a:bodyPr/>
          <a:lstStyle/>
          <a:p>
            <a:r>
              <a:rPr lang="zh-CN" altLang="en-US"/>
              <a:t>产品名称和产品代码是必填项。其中产品代号可以理解为团队内部约定俗称的一个称呼，比如我们禅道的代号是</a:t>
            </a:r>
            <a:r>
              <a:rPr lang="en-US" altLang="zh-CN" dirty="0" err="1"/>
              <a:t>zentao</a:t>
            </a:r>
            <a:r>
              <a:rPr lang="zh-CN" altLang="en-US" dirty="0"/>
              <a:t>，需要是英文字母和数字的组合。</a:t>
            </a:r>
          </a:p>
          <a:p>
            <a:r>
              <a:rPr lang="zh-CN" altLang="en-US" dirty="0"/>
              <a:t>产品负责人：负责整理需求，对需求进行解释负责，制定发布计划，验收需求。</a:t>
            </a:r>
          </a:p>
          <a:p>
            <a:r>
              <a:rPr lang="zh-CN" altLang="en-US" dirty="0"/>
              <a:t>测试负责人：可以为某一个产品指定测试负责人，这样当创建</a:t>
            </a:r>
            <a:r>
              <a:rPr lang="en-US" altLang="zh-CN" dirty="0"/>
              <a:t>bug</a:t>
            </a:r>
            <a:r>
              <a:rPr lang="zh-CN" altLang="en-US" dirty="0"/>
              <a:t>，而不知道由谁进行处理的时候，该产品的测试负责人会成为默认的负责人。</a:t>
            </a:r>
          </a:p>
          <a:p>
            <a:r>
              <a:rPr lang="zh-CN" altLang="en-US" dirty="0"/>
              <a:t>发布负责人：由这个角色负责创建发布。</a:t>
            </a:r>
          </a:p>
          <a:p>
            <a:r>
              <a:rPr lang="zh-CN" altLang="en-US" dirty="0"/>
              <a:t>访问控制：可以设置产品的访问权限，其中默认设置只要有产品视图的访问权限就可以访问。如果这个产品是私有产品，可以将其设置为私有项目，那么就只有项目团队成员才可以访问。或者还可以设置白名单，指定某些分组里面的用户可以访问该产品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526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维护产品模块</a:t>
            </a:r>
          </a:p>
        </p:txBody>
      </p:sp>
      <p:pic>
        <p:nvPicPr>
          <p:cNvPr id="28675" name="Picture 3" descr="product_module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358478"/>
            <a:ext cx="6838950" cy="828675"/>
          </a:xfrm>
          <a:noFill/>
          <a:ln/>
        </p:spPr>
      </p:pic>
      <p:pic>
        <p:nvPicPr>
          <p:cNvPr id="28676" name="Picture 4" descr="product_module_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187153"/>
            <a:ext cx="4032448" cy="3706728"/>
          </a:xfrm>
          <a:noFill/>
          <a:ln/>
        </p:spPr>
      </p:pic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8764774" y="4191748"/>
            <a:ext cx="152045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ea typeface="宋体" panose="02010600030101010101" pitchFamily="2" charset="-122"/>
              </a:rPr>
              <a:t>产品模块就像一棵树，用来组织需求。</a:t>
            </a:r>
          </a:p>
          <a:p>
            <a:endParaRPr lang="zh-CN" altLang="en-US"/>
          </a:p>
        </p:txBody>
      </p:sp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8687491" y="3277796"/>
            <a:ext cx="967714" cy="96771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1870090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添加需求(1)</a:t>
            </a:r>
          </a:p>
        </p:txBody>
      </p:sp>
      <p:pic>
        <p:nvPicPr>
          <p:cNvPr id="29699" name="Picture 3" descr="product_story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4" y="1304925"/>
            <a:ext cx="7600950" cy="1076325"/>
          </a:xfrm>
          <a:noFill/>
          <a:ln/>
        </p:spPr>
      </p:pic>
      <p:pic>
        <p:nvPicPr>
          <p:cNvPr id="29700" name="Picture 4" descr="product_story_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8" y="2597149"/>
            <a:ext cx="8174658" cy="3351327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231610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添加需求(2)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添加需求的时候，应该选择对应的模块。</a:t>
            </a:r>
          </a:p>
          <a:p>
            <a:r>
              <a:rPr lang="zh-CN" altLang="en-US"/>
              <a:t>如果有产品计划，可以选择相应的计划。</a:t>
            </a:r>
          </a:p>
          <a:p>
            <a:r>
              <a:rPr lang="zh-CN" altLang="en-US"/>
              <a:t>默认刚刚添加的需求为草稿，需要进行评审。如果团队中不需要走评审流程，可以将</a:t>
            </a:r>
            <a:r>
              <a:rPr lang="zh-CN" altLang="en-US">
                <a:latin typeface="Arial" panose="020B0604020202020204" pitchFamily="34" charset="0"/>
              </a:rPr>
              <a:t>“</a:t>
            </a:r>
            <a:r>
              <a:rPr lang="zh-CN" altLang="en-US"/>
              <a:t>不需要评审</a:t>
            </a:r>
            <a:r>
              <a:rPr lang="zh-CN" altLang="en-US">
                <a:latin typeface="Arial" panose="020B0604020202020204" pitchFamily="34" charset="0"/>
              </a:rPr>
              <a:t>”</a:t>
            </a:r>
            <a:r>
              <a:rPr lang="zh-CN" altLang="en-US"/>
              <a:t>选上。</a:t>
            </a:r>
          </a:p>
          <a:p>
            <a:r>
              <a:rPr lang="zh-CN" altLang="en-US"/>
              <a:t>需求可以上传附件。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2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需求详情</a:t>
            </a:r>
          </a:p>
        </p:txBody>
      </p:sp>
      <p:pic>
        <p:nvPicPr>
          <p:cNvPr id="31747" name="Picture 3" descr="product_story_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644362"/>
            <a:ext cx="8500565" cy="3773488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2592238" y="5890287"/>
            <a:ext cx="79248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通过需求详情页面可以看到需求的所有信息，以及历次的修改记录。</a:t>
            </a:r>
          </a:p>
        </p:txBody>
      </p:sp>
      <p:sp>
        <p:nvSpPr>
          <p:cNvPr id="31749" name="AutoShape 5"/>
          <p:cNvSpPr>
            <a:spLocks noChangeArrowheads="1"/>
          </p:cNvSpPr>
          <p:nvPr/>
        </p:nvSpPr>
        <p:spPr bwMode="auto">
          <a:xfrm>
            <a:off x="1601003" y="5586197"/>
            <a:ext cx="967714" cy="966033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2780386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需求处理流程(1)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/>
              <a:t>需求有一个</a:t>
            </a:r>
            <a:r>
              <a:rPr lang="zh-CN" altLang="en-US">
                <a:solidFill>
                  <a:srgbClr val="FF0000"/>
                </a:solidFill>
              </a:rPr>
              <a:t>状态(status)</a:t>
            </a:r>
            <a:r>
              <a:rPr lang="zh-CN" altLang="en-US"/>
              <a:t>字段，总共有四种状态，分别是</a:t>
            </a:r>
            <a:r>
              <a:rPr lang="zh-CN" altLang="en-US">
                <a:solidFill>
                  <a:schemeClr val="accent2"/>
                </a:solidFill>
              </a:rPr>
              <a:t>草稿(draft)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2"/>
                </a:solidFill>
              </a:rPr>
              <a:t>激活(active)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2"/>
                </a:solidFill>
              </a:rPr>
              <a:t>已变更(changed)</a:t>
            </a:r>
            <a:r>
              <a:rPr lang="zh-CN" altLang="en-US"/>
              <a:t>和</a:t>
            </a:r>
            <a:r>
              <a:rPr lang="zh-CN" altLang="en-US">
                <a:solidFill>
                  <a:schemeClr val="accent2"/>
                </a:solidFill>
              </a:rPr>
              <a:t>已关闭(closed)</a:t>
            </a:r>
            <a:r>
              <a:rPr lang="zh-CN" altLang="en-US"/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/>
              <a:t>对应为需求的流程操作共有：创建、变更、审核、关闭、激活。</a:t>
            </a:r>
          </a:p>
          <a:p>
            <a:pPr>
              <a:lnSpc>
                <a:spcPct val="80000"/>
              </a:lnSpc>
            </a:pPr>
            <a:r>
              <a:rPr lang="zh-CN" altLang="en-US"/>
              <a:t>需求还有一个</a:t>
            </a:r>
            <a:r>
              <a:rPr lang="zh-CN" altLang="en-US">
                <a:solidFill>
                  <a:srgbClr val="FF0000"/>
                </a:solidFill>
              </a:rPr>
              <a:t>阶段(stage)</a:t>
            </a:r>
            <a:r>
              <a:rPr lang="zh-CN" altLang="en-US"/>
              <a:t>字段，用来描述激活的需求在研发过程中所处的阶段。目前总共有</a:t>
            </a:r>
            <a:r>
              <a:rPr lang="zh-CN" altLang="en-US">
                <a:solidFill>
                  <a:schemeClr val="accent2"/>
                </a:solidFill>
              </a:rPr>
              <a:t>等待、已计划、已立项、开发中、开发完毕、测试中、测试完毕、已验收、已发布。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102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4189975" y="1523814"/>
            <a:ext cx="5868445" cy="838349"/>
          </a:xfrm>
          <a:prstGeom prst="rect">
            <a:avLst/>
          </a:prstGeom>
          <a:solidFill>
            <a:srgbClr val="FFFF99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需求的处理流程(2)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1601004" y="3812055"/>
            <a:ext cx="912272" cy="532578"/>
          </a:xfrm>
          <a:prstGeom prst="flowChartProcess">
            <a:avLst/>
          </a:prstGeom>
          <a:solidFill>
            <a:srgbClr val="008000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变更需求</a:t>
            </a:r>
          </a:p>
        </p:txBody>
      </p:sp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2973612" y="3842296"/>
            <a:ext cx="761066" cy="456976"/>
          </a:xfrm>
          <a:prstGeom prst="flowChartDecision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审核</a:t>
            </a:r>
          </a:p>
        </p:txBody>
      </p:sp>
      <p:sp>
        <p:nvSpPr>
          <p:cNvPr id="33798" name="AutoShape 6"/>
          <p:cNvSpPr>
            <a:spLocks noChangeArrowheads="1"/>
          </p:cNvSpPr>
          <p:nvPr/>
        </p:nvSpPr>
        <p:spPr bwMode="auto">
          <a:xfrm>
            <a:off x="10211305" y="1703580"/>
            <a:ext cx="458656" cy="456976"/>
          </a:xfrm>
          <a:prstGeom prst="flowChartTerminator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关闭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3734678" y="3823815"/>
            <a:ext cx="527538" cy="28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270"/>
              <a:t>通过</a:t>
            </a:r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2931610" y="4801609"/>
            <a:ext cx="838350" cy="762747"/>
          </a:xfrm>
          <a:prstGeom prst="flowChartDecision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撤销否？</a:t>
            </a:r>
          </a:p>
        </p:txBody>
      </p:sp>
      <p:sp>
        <p:nvSpPr>
          <p:cNvPr id="33801" name="AutoShape 9"/>
          <p:cNvSpPr>
            <a:spLocks noChangeArrowheads="1"/>
          </p:cNvSpPr>
          <p:nvPr/>
        </p:nvSpPr>
        <p:spPr bwMode="auto">
          <a:xfrm>
            <a:off x="1601004" y="1678380"/>
            <a:ext cx="912272" cy="532578"/>
          </a:xfrm>
          <a:prstGeom prst="flowChartProcess">
            <a:avLst/>
          </a:prstGeom>
          <a:solidFill>
            <a:srgbClr val="FF66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新增需求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802" name="AutoShape 10"/>
          <p:cNvSpPr>
            <a:spLocks noChangeArrowheads="1"/>
          </p:cNvSpPr>
          <p:nvPr/>
        </p:nvSpPr>
        <p:spPr bwMode="auto">
          <a:xfrm>
            <a:off x="2973612" y="1706940"/>
            <a:ext cx="761066" cy="456976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审核</a:t>
            </a:r>
          </a:p>
        </p:txBody>
      </p:sp>
      <p:sp>
        <p:nvSpPr>
          <p:cNvPr id="33803" name="AutoShape 11"/>
          <p:cNvSpPr>
            <a:spLocks noChangeArrowheads="1"/>
          </p:cNvSpPr>
          <p:nvPr/>
        </p:nvSpPr>
        <p:spPr bwMode="auto">
          <a:xfrm>
            <a:off x="4267257" y="1678380"/>
            <a:ext cx="761066" cy="532578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立项</a:t>
            </a:r>
          </a:p>
        </p:txBody>
      </p:sp>
      <p:sp>
        <p:nvSpPr>
          <p:cNvPr id="33804" name="AutoShape 12"/>
          <p:cNvSpPr>
            <a:spLocks noChangeArrowheads="1"/>
          </p:cNvSpPr>
          <p:nvPr/>
        </p:nvSpPr>
        <p:spPr bwMode="auto">
          <a:xfrm>
            <a:off x="5409697" y="1678380"/>
            <a:ext cx="762747" cy="532578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开发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6631099" y="1678380"/>
            <a:ext cx="761067" cy="532578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测试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806" name="AutoShape 14"/>
          <p:cNvSpPr>
            <a:spLocks noChangeArrowheads="1"/>
          </p:cNvSpPr>
          <p:nvPr/>
        </p:nvSpPr>
        <p:spPr bwMode="auto">
          <a:xfrm>
            <a:off x="7926425" y="1676699"/>
            <a:ext cx="761066" cy="532579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验收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807" name="AutoShape 15"/>
          <p:cNvSpPr>
            <a:spLocks noChangeArrowheads="1"/>
          </p:cNvSpPr>
          <p:nvPr/>
        </p:nvSpPr>
        <p:spPr bwMode="auto">
          <a:xfrm>
            <a:off x="9144467" y="1676699"/>
            <a:ext cx="762747" cy="532579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发布</a:t>
            </a:r>
            <a:endParaRPr lang="zh-CN" altLang="en-US">
              <a:ea typeface="宋体" panose="02010600030101010101" pitchFamily="2" charset="-122"/>
            </a:endParaRPr>
          </a:p>
        </p:txBody>
      </p:sp>
      <p:cxnSp>
        <p:nvCxnSpPr>
          <p:cNvPr id="33808" name="AutoShape 16"/>
          <p:cNvCxnSpPr>
            <a:cxnSpLocks noChangeShapeType="1"/>
            <a:stCxn id="33801" idx="3"/>
            <a:endCxn id="33802" idx="1"/>
          </p:cNvCxnSpPr>
          <p:nvPr/>
        </p:nvCxnSpPr>
        <p:spPr bwMode="auto">
          <a:xfrm flipV="1">
            <a:off x="2513276" y="1935429"/>
            <a:ext cx="460336" cy="100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09" name="AutoShape 17"/>
          <p:cNvCxnSpPr>
            <a:cxnSpLocks noChangeShapeType="1"/>
            <a:stCxn id="33802" idx="3"/>
            <a:endCxn id="33803" idx="1"/>
          </p:cNvCxnSpPr>
          <p:nvPr/>
        </p:nvCxnSpPr>
        <p:spPr bwMode="auto">
          <a:xfrm>
            <a:off x="3734678" y="1935429"/>
            <a:ext cx="532579" cy="100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0" name="AutoShape 18"/>
          <p:cNvCxnSpPr>
            <a:cxnSpLocks noChangeShapeType="1"/>
            <a:stCxn id="33803" idx="3"/>
            <a:endCxn id="33804" idx="1"/>
          </p:cNvCxnSpPr>
          <p:nvPr/>
        </p:nvCxnSpPr>
        <p:spPr bwMode="auto">
          <a:xfrm>
            <a:off x="5028323" y="1945509"/>
            <a:ext cx="381374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1" name="AutoShape 19"/>
          <p:cNvCxnSpPr>
            <a:cxnSpLocks noChangeShapeType="1"/>
            <a:stCxn id="33804" idx="3"/>
            <a:endCxn id="33805" idx="1"/>
          </p:cNvCxnSpPr>
          <p:nvPr/>
        </p:nvCxnSpPr>
        <p:spPr bwMode="auto">
          <a:xfrm>
            <a:off x="6172444" y="1945509"/>
            <a:ext cx="458656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2" name="AutoShape 20"/>
          <p:cNvCxnSpPr>
            <a:cxnSpLocks noChangeShapeType="1"/>
            <a:stCxn id="33805" idx="3"/>
            <a:endCxn id="33806" idx="1"/>
          </p:cNvCxnSpPr>
          <p:nvPr/>
        </p:nvCxnSpPr>
        <p:spPr bwMode="auto">
          <a:xfrm flipV="1">
            <a:off x="7392167" y="1942149"/>
            <a:ext cx="534259" cy="336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3" name="AutoShape 21"/>
          <p:cNvCxnSpPr>
            <a:cxnSpLocks noChangeShapeType="1"/>
            <a:stCxn id="33806" idx="3"/>
            <a:endCxn id="33807" idx="1"/>
          </p:cNvCxnSpPr>
          <p:nvPr/>
        </p:nvCxnSpPr>
        <p:spPr bwMode="auto">
          <a:xfrm>
            <a:off x="8687491" y="1942148"/>
            <a:ext cx="456976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4" name="AutoShape 22"/>
          <p:cNvCxnSpPr>
            <a:cxnSpLocks noChangeShapeType="1"/>
            <a:stCxn id="33807" idx="3"/>
          </p:cNvCxnSpPr>
          <p:nvPr/>
        </p:nvCxnSpPr>
        <p:spPr bwMode="auto">
          <a:xfrm flipV="1">
            <a:off x="9907214" y="1932069"/>
            <a:ext cx="304091" cy="100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3739719" y="1735503"/>
            <a:ext cx="527538" cy="28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270"/>
              <a:t>通过</a:t>
            </a:r>
          </a:p>
        </p:txBody>
      </p:sp>
      <p:sp>
        <p:nvSpPr>
          <p:cNvPr id="33816" name="AutoShape 24"/>
          <p:cNvSpPr>
            <a:spLocks noChangeArrowheads="1"/>
          </p:cNvSpPr>
          <p:nvPr/>
        </p:nvSpPr>
        <p:spPr bwMode="auto">
          <a:xfrm>
            <a:off x="2938330" y="2667935"/>
            <a:ext cx="840029" cy="608181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拒绝否？</a:t>
            </a:r>
            <a:endParaRPr lang="zh-CN" altLang="en-US">
              <a:ea typeface="宋体" panose="02010600030101010101" pitchFamily="2" charset="-122"/>
            </a:endParaRPr>
          </a:p>
        </p:txBody>
      </p:sp>
      <p:cxnSp>
        <p:nvCxnSpPr>
          <p:cNvPr id="33817" name="AutoShape 25"/>
          <p:cNvCxnSpPr>
            <a:cxnSpLocks noChangeShapeType="1"/>
            <a:stCxn id="33816" idx="3"/>
          </p:cNvCxnSpPr>
          <p:nvPr/>
        </p:nvCxnSpPr>
        <p:spPr bwMode="auto">
          <a:xfrm flipV="1">
            <a:off x="3778359" y="2160557"/>
            <a:ext cx="6780717" cy="811469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18" name="Text Box 26"/>
          <p:cNvSpPr txBox="1">
            <a:spLocks noChangeArrowheads="1"/>
          </p:cNvSpPr>
          <p:nvPr/>
        </p:nvSpPr>
        <p:spPr bwMode="auto">
          <a:xfrm>
            <a:off x="4195014" y="2699856"/>
            <a:ext cx="2968664" cy="28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270"/>
              <a:t>拒绝，给出拒绝原因，关闭</a:t>
            </a:r>
          </a:p>
        </p:txBody>
      </p:sp>
      <p:cxnSp>
        <p:nvCxnSpPr>
          <p:cNvPr id="33819" name="AutoShape 27"/>
          <p:cNvCxnSpPr>
            <a:cxnSpLocks noChangeShapeType="1"/>
            <a:stCxn id="33802" idx="2"/>
            <a:endCxn id="33816" idx="0"/>
          </p:cNvCxnSpPr>
          <p:nvPr/>
        </p:nvCxnSpPr>
        <p:spPr bwMode="auto">
          <a:xfrm>
            <a:off x="3354985" y="2163916"/>
            <a:ext cx="3360" cy="50401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0" name="AutoShape 28"/>
          <p:cNvCxnSpPr>
            <a:cxnSpLocks noChangeShapeType="1"/>
            <a:stCxn id="33816" idx="1"/>
            <a:endCxn id="33802" idx="1"/>
          </p:cNvCxnSpPr>
          <p:nvPr/>
        </p:nvCxnSpPr>
        <p:spPr bwMode="auto">
          <a:xfrm rot="10800000" flipH="1">
            <a:off x="2938330" y="1935428"/>
            <a:ext cx="35282" cy="1036597"/>
          </a:xfrm>
          <a:prstGeom prst="bentConnector3">
            <a:avLst>
              <a:gd name="adj1" fmla="val -735292"/>
            </a:avLst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21" name="Text Box 29"/>
          <p:cNvSpPr txBox="1">
            <a:spLocks noChangeArrowheads="1"/>
          </p:cNvSpPr>
          <p:nvPr/>
        </p:nvSpPr>
        <p:spPr bwMode="auto">
          <a:xfrm>
            <a:off x="2743032" y="2056393"/>
            <a:ext cx="380104" cy="80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r>
              <a:rPr lang="zh-CN" altLang="en-US" sz="1270"/>
              <a:t>有待明确</a:t>
            </a:r>
          </a:p>
        </p:txBody>
      </p:sp>
      <p:sp>
        <p:nvSpPr>
          <p:cNvPr id="33822" name="AutoShape 30"/>
          <p:cNvSpPr>
            <a:spLocks noChangeArrowheads="1"/>
          </p:cNvSpPr>
          <p:nvPr/>
        </p:nvSpPr>
        <p:spPr bwMode="auto">
          <a:xfrm>
            <a:off x="4342859" y="3847335"/>
            <a:ext cx="1142440" cy="456976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项目团队确认</a:t>
            </a:r>
          </a:p>
        </p:txBody>
      </p:sp>
      <p:sp>
        <p:nvSpPr>
          <p:cNvPr id="33823" name="AutoShape 31"/>
          <p:cNvSpPr>
            <a:spLocks noChangeArrowheads="1"/>
          </p:cNvSpPr>
          <p:nvPr/>
        </p:nvSpPr>
        <p:spPr bwMode="auto">
          <a:xfrm>
            <a:off x="5791070" y="3847335"/>
            <a:ext cx="1676699" cy="456976"/>
          </a:xfrm>
          <a:prstGeom prst="flowChart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变更任务、用例</a:t>
            </a:r>
          </a:p>
        </p:txBody>
      </p:sp>
      <p:sp>
        <p:nvSpPr>
          <p:cNvPr id="33824" name="AutoShape 32"/>
          <p:cNvSpPr>
            <a:spLocks noChangeArrowheads="1"/>
          </p:cNvSpPr>
          <p:nvPr/>
        </p:nvSpPr>
        <p:spPr bwMode="auto">
          <a:xfrm>
            <a:off x="10211305" y="4344633"/>
            <a:ext cx="456976" cy="456976"/>
          </a:xfrm>
          <a:prstGeom prst="flowChartTermina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关闭</a:t>
            </a:r>
          </a:p>
        </p:txBody>
      </p:sp>
      <p:sp>
        <p:nvSpPr>
          <p:cNvPr id="33825" name="AutoShape 33"/>
          <p:cNvSpPr>
            <a:spLocks noChangeArrowheads="1"/>
          </p:cNvSpPr>
          <p:nvPr/>
        </p:nvSpPr>
        <p:spPr bwMode="auto">
          <a:xfrm>
            <a:off x="5791070" y="4952814"/>
            <a:ext cx="1676699" cy="456976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继续原来的研发过程</a:t>
            </a:r>
          </a:p>
        </p:txBody>
      </p:sp>
      <p:cxnSp>
        <p:nvCxnSpPr>
          <p:cNvPr id="33826" name="AutoShape 34"/>
          <p:cNvCxnSpPr>
            <a:cxnSpLocks noChangeShapeType="1"/>
            <a:stCxn id="33796" idx="3"/>
            <a:endCxn id="33797" idx="1"/>
          </p:cNvCxnSpPr>
          <p:nvPr/>
        </p:nvCxnSpPr>
        <p:spPr bwMode="auto">
          <a:xfrm flipV="1">
            <a:off x="2513276" y="4070784"/>
            <a:ext cx="460336" cy="8400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7" name="AutoShape 35"/>
          <p:cNvCxnSpPr>
            <a:cxnSpLocks noChangeShapeType="1"/>
            <a:stCxn id="33797" idx="3"/>
            <a:endCxn id="33822" idx="1"/>
          </p:cNvCxnSpPr>
          <p:nvPr/>
        </p:nvCxnSpPr>
        <p:spPr bwMode="auto">
          <a:xfrm>
            <a:off x="3734678" y="4070783"/>
            <a:ext cx="608181" cy="5040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8" name="AutoShape 36"/>
          <p:cNvCxnSpPr>
            <a:cxnSpLocks noChangeShapeType="1"/>
            <a:stCxn id="33822" idx="3"/>
            <a:endCxn id="33823" idx="1"/>
          </p:cNvCxnSpPr>
          <p:nvPr/>
        </p:nvCxnSpPr>
        <p:spPr bwMode="auto">
          <a:xfrm>
            <a:off x="5485299" y="4075823"/>
            <a:ext cx="305771" cy="0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9" name="AutoShape 37"/>
          <p:cNvCxnSpPr>
            <a:cxnSpLocks noChangeShapeType="1"/>
            <a:stCxn id="33797" idx="2"/>
            <a:endCxn id="33800" idx="0"/>
          </p:cNvCxnSpPr>
          <p:nvPr/>
        </p:nvCxnSpPr>
        <p:spPr bwMode="auto">
          <a:xfrm flipH="1">
            <a:off x="3351625" y="4299272"/>
            <a:ext cx="3360" cy="502337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30" name="AutoShape 38"/>
          <p:cNvCxnSpPr>
            <a:cxnSpLocks noChangeShapeType="1"/>
            <a:stCxn id="33800" idx="3"/>
            <a:endCxn id="33825" idx="1"/>
          </p:cNvCxnSpPr>
          <p:nvPr/>
        </p:nvCxnSpPr>
        <p:spPr bwMode="auto">
          <a:xfrm flipV="1">
            <a:off x="3769959" y="5181302"/>
            <a:ext cx="2021110" cy="1681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31" name="AutoShape 39"/>
          <p:cNvCxnSpPr>
            <a:cxnSpLocks noChangeShapeType="1"/>
            <a:stCxn id="33800" idx="1"/>
            <a:endCxn id="33797" idx="1"/>
          </p:cNvCxnSpPr>
          <p:nvPr/>
        </p:nvCxnSpPr>
        <p:spPr bwMode="auto">
          <a:xfrm rot="10800000" flipH="1">
            <a:off x="2931610" y="4069103"/>
            <a:ext cx="42002" cy="1112199"/>
          </a:xfrm>
          <a:prstGeom prst="bentConnector3">
            <a:avLst>
              <a:gd name="adj1" fmla="val -604838"/>
            </a:avLst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32" name="Text Box 40"/>
          <p:cNvSpPr txBox="1">
            <a:spLocks noChangeArrowheads="1"/>
          </p:cNvSpPr>
          <p:nvPr/>
        </p:nvSpPr>
        <p:spPr bwMode="auto">
          <a:xfrm>
            <a:off x="2749753" y="4220309"/>
            <a:ext cx="380104" cy="80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r>
              <a:rPr lang="zh-CN" altLang="en-US" sz="1270"/>
              <a:t>有待明确</a:t>
            </a:r>
          </a:p>
        </p:txBody>
      </p:sp>
      <p:sp>
        <p:nvSpPr>
          <p:cNvPr id="33833" name="AutoShape 41"/>
          <p:cNvSpPr>
            <a:spLocks noChangeArrowheads="1"/>
          </p:cNvSpPr>
          <p:nvPr/>
        </p:nvSpPr>
        <p:spPr bwMode="auto">
          <a:xfrm>
            <a:off x="8077631" y="4342953"/>
            <a:ext cx="762747" cy="458656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验收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834" name="AutoShape 42"/>
          <p:cNvSpPr>
            <a:spLocks noChangeArrowheads="1"/>
          </p:cNvSpPr>
          <p:nvPr/>
        </p:nvSpPr>
        <p:spPr bwMode="auto">
          <a:xfrm>
            <a:off x="9144467" y="4342953"/>
            <a:ext cx="762747" cy="458656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270"/>
              <a:t>发布</a:t>
            </a:r>
            <a:endParaRPr lang="zh-CN" altLang="en-US">
              <a:ea typeface="宋体" panose="02010600030101010101" pitchFamily="2" charset="-122"/>
            </a:endParaRPr>
          </a:p>
        </p:txBody>
      </p:sp>
      <p:cxnSp>
        <p:nvCxnSpPr>
          <p:cNvPr id="33835" name="AutoShape 43"/>
          <p:cNvCxnSpPr>
            <a:cxnSpLocks noChangeShapeType="1"/>
            <a:stCxn id="33823" idx="3"/>
            <a:endCxn id="33833" idx="1"/>
          </p:cNvCxnSpPr>
          <p:nvPr/>
        </p:nvCxnSpPr>
        <p:spPr bwMode="auto">
          <a:xfrm>
            <a:off x="7467769" y="4075824"/>
            <a:ext cx="609862" cy="495618"/>
          </a:xfrm>
          <a:prstGeom prst="bentConnector3">
            <a:avLst>
              <a:gd name="adj1" fmla="val 50111"/>
            </a:avLst>
          </a:prstGeom>
          <a:noFill/>
          <a:ln w="9525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36" name="AutoShape 44"/>
          <p:cNvCxnSpPr>
            <a:cxnSpLocks noChangeShapeType="1"/>
            <a:stCxn id="33825" idx="3"/>
          </p:cNvCxnSpPr>
          <p:nvPr/>
        </p:nvCxnSpPr>
        <p:spPr bwMode="auto">
          <a:xfrm flipV="1">
            <a:off x="7467769" y="4573121"/>
            <a:ext cx="305771" cy="608181"/>
          </a:xfrm>
          <a:prstGeom prst="bentConnector2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37" name="AutoShape 45"/>
          <p:cNvCxnSpPr>
            <a:cxnSpLocks noChangeShapeType="1"/>
            <a:stCxn id="33833" idx="3"/>
            <a:endCxn id="33834" idx="1"/>
          </p:cNvCxnSpPr>
          <p:nvPr/>
        </p:nvCxnSpPr>
        <p:spPr bwMode="auto">
          <a:xfrm>
            <a:off x="8840377" y="4571441"/>
            <a:ext cx="304090" cy="0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38" name="AutoShape 46"/>
          <p:cNvCxnSpPr>
            <a:cxnSpLocks noChangeShapeType="1"/>
            <a:stCxn id="33834" idx="3"/>
            <a:endCxn id="33824" idx="1"/>
          </p:cNvCxnSpPr>
          <p:nvPr/>
        </p:nvCxnSpPr>
        <p:spPr bwMode="auto">
          <a:xfrm>
            <a:off x="9907214" y="4571441"/>
            <a:ext cx="304091" cy="1680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39" name="Text Box 47"/>
          <p:cNvSpPr txBox="1">
            <a:spLocks noChangeArrowheads="1"/>
          </p:cNvSpPr>
          <p:nvPr/>
        </p:nvSpPr>
        <p:spPr bwMode="auto">
          <a:xfrm>
            <a:off x="6096840" y="1219724"/>
            <a:ext cx="2210957" cy="28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270" b="1">
                <a:solidFill>
                  <a:srgbClr val="FF0000"/>
                </a:solidFill>
              </a:rPr>
              <a:t>需求所经历的各个阶段</a:t>
            </a:r>
          </a:p>
        </p:txBody>
      </p:sp>
      <p:sp>
        <p:nvSpPr>
          <p:cNvPr id="33840" name="Text Box 48"/>
          <p:cNvSpPr txBox="1">
            <a:spLocks noChangeArrowheads="1"/>
          </p:cNvSpPr>
          <p:nvPr/>
        </p:nvSpPr>
        <p:spPr bwMode="auto">
          <a:xfrm>
            <a:off x="3030734" y="2315122"/>
            <a:ext cx="762747" cy="28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270"/>
              <a:t>未通过</a:t>
            </a:r>
          </a:p>
        </p:txBody>
      </p:sp>
      <p:sp>
        <p:nvSpPr>
          <p:cNvPr id="33841" name="Text Box 49"/>
          <p:cNvSpPr txBox="1">
            <a:spLocks noChangeArrowheads="1"/>
          </p:cNvSpPr>
          <p:nvPr/>
        </p:nvSpPr>
        <p:spPr bwMode="auto">
          <a:xfrm>
            <a:off x="3007213" y="4435356"/>
            <a:ext cx="762747" cy="28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270"/>
              <a:t>未通过</a:t>
            </a:r>
          </a:p>
        </p:txBody>
      </p:sp>
    </p:spTree>
    <p:extLst>
      <p:ext uri="{BB962C8B-B14F-4D97-AF65-F5344CB8AC3E}">
        <p14:creationId xmlns:p14="http://schemas.microsoft.com/office/powerpoint/2010/main" val="5908782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第一章 概述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禅道项目管理系统是什么？</a:t>
            </a:r>
          </a:p>
          <a:p>
            <a:pPr>
              <a:lnSpc>
                <a:spcPct val="90000"/>
              </a:lnSpc>
            </a:pPr>
            <a:r>
              <a:rPr lang="zh-CN" altLang="en-US"/>
              <a:t>为什么选择禅道系统？</a:t>
            </a:r>
          </a:p>
          <a:p>
            <a:pPr>
              <a:lnSpc>
                <a:spcPct val="90000"/>
              </a:lnSpc>
            </a:pPr>
            <a:r>
              <a:rPr lang="zh-CN" altLang="en-US"/>
              <a:t>禅道系统理论基础。</a:t>
            </a:r>
          </a:p>
          <a:p>
            <a:pPr>
              <a:lnSpc>
                <a:spcPct val="90000"/>
              </a:lnSpc>
            </a:pPr>
            <a:r>
              <a:rPr lang="zh-CN" altLang="en-US"/>
              <a:t>禅道系统功能列表。</a:t>
            </a:r>
          </a:p>
          <a:p>
            <a:pPr>
              <a:lnSpc>
                <a:spcPct val="90000"/>
              </a:lnSpc>
            </a:pPr>
            <a:r>
              <a:rPr lang="zh-CN" altLang="en-US"/>
              <a:t>禅道系统用户角色。</a:t>
            </a:r>
          </a:p>
          <a:p>
            <a:pPr>
              <a:lnSpc>
                <a:spcPct val="90000"/>
              </a:lnSpc>
            </a:pPr>
            <a:r>
              <a:rPr lang="zh-CN" altLang="en-US"/>
              <a:t>禅道系统基本概念。</a:t>
            </a:r>
          </a:p>
          <a:p>
            <a:pPr>
              <a:lnSpc>
                <a:spcPct val="90000"/>
              </a:lnSpc>
            </a:pPr>
            <a:r>
              <a:rPr lang="zh-CN" altLang="en-US"/>
              <a:t>禅道系统项目管理的基本流程。</a:t>
            </a:r>
          </a:p>
          <a:p>
            <a:pPr>
              <a:lnSpc>
                <a:spcPct val="90000"/>
              </a:lnSpc>
            </a:pPr>
            <a:r>
              <a:rPr lang="zh-CN" altLang="en-US"/>
              <a:t>禅道系统和scrum的对应关系。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85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添加计划(plan)</a:t>
            </a:r>
          </a:p>
        </p:txBody>
      </p:sp>
      <p:pic>
        <p:nvPicPr>
          <p:cNvPr id="34819" name="Picture 3" descr="product_plan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304925"/>
            <a:ext cx="7734300" cy="914400"/>
          </a:xfrm>
          <a:noFill/>
          <a:ln/>
        </p:spPr>
      </p:pic>
      <p:pic>
        <p:nvPicPr>
          <p:cNvPr id="34820" name="Picture 4" descr="product_plan_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291918"/>
            <a:ext cx="8136904" cy="3600498"/>
          </a:xfrm>
          <a:noFill/>
          <a:ln/>
        </p:spPr>
      </p:pic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592238" y="6394305"/>
            <a:ext cx="79248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凡事预则立。计划可以帮助产品人员宏观把握产品，做到心中有数。</a:t>
            </a:r>
          </a:p>
        </p:txBody>
      </p:sp>
      <p:sp>
        <p:nvSpPr>
          <p:cNvPr id="34822" name="AutoShape 6"/>
          <p:cNvSpPr>
            <a:spLocks noChangeArrowheads="1"/>
          </p:cNvSpPr>
          <p:nvPr/>
        </p:nvSpPr>
        <p:spPr bwMode="auto">
          <a:xfrm>
            <a:off x="1601003" y="5890287"/>
            <a:ext cx="967714" cy="96771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674828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为计划关联需求</a:t>
            </a:r>
          </a:p>
        </p:txBody>
      </p:sp>
      <p:pic>
        <p:nvPicPr>
          <p:cNvPr id="35843" name="Picture 3" descr="product_plan_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46442"/>
            <a:ext cx="9037638" cy="3481004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458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发布(release)</a:t>
            </a:r>
          </a:p>
        </p:txBody>
      </p:sp>
      <p:pic>
        <p:nvPicPr>
          <p:cNvPr id="36867" name="Picture 3" descr="product_release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7" y="1412776"/>
            <a:ext cx="7734300" cy="847725"/>
          </a:xfrm>
          <a:noFill/>
          <a:ln/>
        </p:spPr>
      </p:pic>
      <p:pic>
        <p:nvPicPr>
          <p:cNvPr id="36868" name="Picture 4" descr="product_release_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3" y="2348880"/>
            <a:ext cx="7768334" cy="3753479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650517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路线图</a:t>
            </a:r>
          </a:p>
        </p:txBody>
      </p:sp>
      <p:pic>
        <p:nvPicPr>
          <p:cNvPr id="37891" name="Picture 3" descr="product_roadma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76" y="1600200"/>
            <a:ext cx="5904886" cy="3773488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59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计划、发布、build和路线图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752"/>
              <a:t>计划主要是给产品人员规划需求使用。</a:t>
            </a:r>
            <a:r>
              <a:rPr lang="zh-CN" altLang="en-US" sz="2752">
                <a:solidFill>
                  <a:srgbClr val="FF0000"/>
                </a:solidFill>
              </a:rPr>
              <a:t>它和实际的项目没有直接的对应关系</a:t>
            </a:r>
            <a:r>
              <a:rPr lang="zh-CN" altLang="en-US" sz="2752"/>
              <a:t>。一个项目中做的需求可能和计划完全一样，也有可能涉及多个计划。</a:t>
            </a:r>
          </a:p>
          <a:p>
            <a:pPr>
              <a:lnSpc>
                <a:spcPct val="90000"/>
              </a:lnSpc>
            </a:pPr>
            <a:r>
              <a:rPr lang="zh-CN" altLang="en-US" sz="2752"/>
              <a:t>build是在项目过程中产生的，主要用来测试使用。</a:t>
            </a:r>
            <a:r>
              <a:rPr lang="zh-CN" altLang="en-US" sz="2752">
                <a:solidFill>
                  <a:srgbClr val="FF0000"/>
                </a:solidFill>
              </a:rPr>
              <a:t>build是对内</a:t>
            </a:r>
            <a:r>
              <a:rPr lang="zh-CN" altLang="en-US" sz="2752"/>
              <a:t>的。</a:t>
            </a:r>
          </a:p>
          <a:p>
            <a:pPr>
              <a:lnSpc>
                <a:spcPct val="90000"/>
              </a:lnSpc>
            </a:pPr>
            <a:r>
              <a:rPr lang="zh-CN" altLang="en-US" sz="2752"/>
              <a:t>经过若干项目之后，产品人员可以选择发布一个版本，</a:t>
            </a:r>
            <a:r>
              <a:rPr lang="zh-CN" altLang="en-US" sz="2752">
                <a:solidFill>
                  <a:srgbClr val="FF0000"/>
                </a:solidFill>
              </a:rPr>
              <a:t>发布是对外</a:t>
            </a:r>
            <a:r>
              <a:rPr lang="zh-CN" altLang="en-US" sz="2752"/>
              <a:t>的。而且发布肯定和一个build对应。</a:t>
            </a:r>
          </a:p>
          <a:p>
            <a:pPr>
              <a:lnSpc>
                <a:spcPct val="90000"/>
              </a:lnSpc>
            </a:pPr>
            <a:r>
              <a:rPr lang="zh-CN" altLang="en-US" sz="2752"/>
              <a:t>已经发布的版本加上未来的plan，构成产品的路线图。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910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第四章 项目管理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添加项目</a:t>
            </a:r>
          </a:p>
          <a:p>
            <a:r>
              <a:rPr lang="zh-CN" altLang="en-US"/>
              <a:t>组建团队</a:t>
            </a:r>
          </a:p>
          <a:p>
            <a:r>
              <a:rPr lang="zh-CN" altLang="en-US"/>
              <a:t>关联产品、需求</a:t>
            </a:r>
          </a:p>
          <a:p>
            <a:r>
              <a:rPr lang="zh-CN" altLang="en-US"/>
              <a:t>分解任务</a:t>
            </a:r>
          </a:p>
          <a:p>
            <a:r>
              <a:rPr lang="zh-CN" altLang="en-US"/>
              <a:t>工时管理</a:t>
            </a:r>
          </a:p>
          <a:p>
            <a:r>
              <a:rPr lang="zh-CN" altLang="en-US"/>
              <a:t>燃烧图</a:t>
            </a:r>
          </a:p>
          <a:p>
            <a:r>
              <a:rPr lang="zh-CN" altLang="en-US"/>
              <a:t>build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642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添加项目</a:t>
            </a:r>
          </a:p>
        </p:txBody>
      </p:sp>
      <p:pic>
        <p:nvPicPr>
          <p:cNvPr id="40963" name="Picture 3" descr="project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617491"/>
            <a:ext cx="7667625" cy="828675"/>
          </a:xfrm>
          <a:noFill/>
          <a:ln/>
        </p:spPr>
      </p:pic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4" name="Picture 4" descr="project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94" y="2667934"/>
            <a:ext cx="8398613" cy="350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2592238" y="6394305"/>
            <a:ext cx="79248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项目代号和团队名称应用团队自由设置，体现自主管理。</a:t>
            </a:r>
          </a:p>
        </p:txBody>
      </p:sp>
      <p:sp>
        <p:nvSpPr>
          <p:cNvPr id="40966" name="AutoShape 6"/>
          <p:cNvSpPr>
            <a:spLocks noChangeArrowheads="1"/>
          </p:cNvSpPr>
          <p:nvPr/>
        </p:nvSpPr>
        <p:spPr bwMode="auto">
          <a:xfrm>
            <a:off x="1601003" y="5890287"/>
            <a:ext cx="967714" cy="96771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1374517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组建团队</a:t>
            </a:r>
          </a:p>
        </p:txBody>
      </p:sp>
      <p:pic>
        <p:nvPicPr>
          <p:cNvPr id="41987" name="Picture 3" descr="project_team_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615390"/>
            <a:ext cx="5976664" cy="2841124"/>
          </a:xfrm>
          <a:noFill/>
          <a:ln/>
        </p:spPr>
      </p:pic>
      <p:pic>
        <p:nvPicPr>
          <p:cNvPr id="41988" name="Picture 4" descr="project_team_1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16" y="1412776"/>
            <a:ext cx="6551339" cy="1428310"/>
          </a:xfrm>
          <a:noFill/>
          <a:ln/>
        </p:spPr>
      </p:pic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2135560" y="5456514"/>
            <a:ext cx="79265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每个人在项目中的角色可以自由设定，工时一般都应小于8，因为基本上每个人每天都需要处理一些其他事情。</a:t>
            </a:r>
          </a:p>
        </p:txBody>
      </p:sp>
      <p:sp>
        <p:nvSpPr>
          <p:cNvPr id="41990" name="AutoShape 6"/>
          <p:cNvSpPr>
            <a:spLocks noChangeArrowheads="1"/>
          </p:cNvSpPr>
          <p:nvPr/>
        </p:nvSpPr>
        <p:spPr bwMode="auto">
          <a:xfrm>
            <a:off x="1271464" y="5537531"/>
            <a:ext cx="967714" cy="96771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2116125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关联产品</a:t>
            </a:r>
          </a:p>
        </p:txBody>
      </p:sp>
      <p:pic>
        <p:nvPicPr>
          <p:cNvPr id="43011" name="Picture 3" descr="project_produc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1556792"/>
            <a:ext cx="4867275" cy="1457325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2437673" y="6028051"/>
            <a:ext cx="79265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一个项目可以关联多个产品，禅道系统中，支持项目和产品之间的矩阵关系。</a:t>
            </a:r>
          </a:p>
        </p:txBody>
      </p:sp>
      <p:sp>
        <p:nvSpPr>
          <p:cNvPr id="43013" name="AutoShape 5"/>
          <p:cNvSpPr>
            <a:spLocks noChangeArrowheads="1"/>
          </p:cNvSpPr>
          <p:nvPr/>
        </p:nvSpPr>
        <p:spPr bwMode="auto">
          <a:xfrm>
            <a:off x="1601003" y="5890287"/>
            <a:ext cx="967714" cy="96771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2383403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关联需求</a:t>
            </a:r>
          </a:p>
        </p:txBody>
      </p:sp>
      <p:pic>
        <p:nvPicPr>
          <p:cNvPr id="44035" name="Picture 3" descr="project_story_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46" y="2811634"/>
            <a:ext cx="9037638" cy="1359963"/>
          </a:xfrm>
          <a:noFill/>
          <a:ln/>
        </p:spPr>
      </p:pic>
      <p:pic>
        <p:nvPicPr>
          <p:cNvPr id="44036" name="Picture 4" descr="project_story_1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553786"/>
            <a:ext cx="9823809" cy="1011118"/>
          </a:xfrm>
          <a:noFill/>
          <a:ln/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2639616" y="4941168"/>
            <a:ext cx="79248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关联需求的过程，是对产品中的需求列表进行排序的过程，也是项目团队达成契约的过程。项目中的需求列表是产品视图中的需求列表的子集。</a:t>
            </a:r>
          </a:p>
        </p:txBody>
      </p:sp>
      <p:sp>
        <p:nvSpPr>
          <p:cNvPr id="44038" name="AutoShape 6"/>
          <p:cNvSpPr>
            <a:spLocks noChangeArrowheads="1"/>
          </p:cNvSpPr>
          <p:nvPr/>
        </p:nvSpPr>
        <p:spPr bwMode="auto">
          <a:xfrm>
            <a:off x="1534566" y="4941168"/>
            <a:ext cx="967714" cy="96603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2413348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禅道项目管理系统是什么？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752"/>
              <a:t>禅道项目管理系统(ZenTaoPMS)是一款</a:t>
            </a:r>
            <a:r>
              <a:rPr lang="zh-CN" altLang="en-US" sz="2752">
                <a:solidFill>
                  <a:srgbClr val="FF0000"/>
                </a:solidFill>
              </a:rPr>
              <a:t>国产</a:t>
            </a:r>
            <a:r>
              <a:rPr lang="zh-CN" altLang="en-US" sz="2752"/>
              <a:t>的，基于</a:t>
            </a:r>
            <a:r>
              <a:rPr lang="zh-CN" altLang="en-US" sz="2752">
                <a:solidFill>
                  <a:srgbClr val="FF0000"/>
                </a:solidFill>
              </a:rPr>
              <a:t>LGPL</a:t>
            </a:r>
            <a:r>
              <a:rPr lang="zh-CN" altLang="en-US" sz="2752"/>
              <a:t>协议，</a:t>
            </a:r>
            <a:r>
              <a:rPr lang="zh-CN" altLang="en-US" sz="2752">
                <a:solidFill>
                  <a:srgbClr val="FF0000"/>
                </a:solidFill>
              </a:rPr>
              <a:t>开源免费</a:t>
            </a:r>
            <a:r>
              <a:rPr lang="zh-CN" altLang="en-US" sz="2752"/>
              <a:t>的项目管理软件，它集</a:t>
            </a:r>
            <a:r>
              <a:rPr lang="zh-CN" altLang="en-US" sz="2752">
                <a:solidFill>
                  <a:srgbClr val="FF0000"/>
                </a:solidFill>
              </a:rPr>
              <a:t>产品管理、项目管理、测试管理</a:t>
            </a:r>
            <a:r>
              <a:rPr lang="zh-CN" altLang="en-US" sz="2752"/>
              <a:t>于一体，同时还包含了</a:t>
            </a:r>
            <a:r>
              <a:rPr lang="zh-CN" altLang="en-US" sz="2752">
                <a:solidFill>
                  <a:srgbClr val="FF0000"/>
                </a:solidFill>
              </a:rPr>
              <a:t>事务管理、组织管理</a:t>
            </a:r>
            <a:r>
              <a:rPr lang="zh-CN" altLang="en-US" sz="2752"/>
              <a:t>等诸多功能，是中小型企业项目管理的首选。</a:t>
            </a:r>
          </a:p>
          <a:p>
            <a:pPr>
              <a:lnSpc>
                <a:spcPct val="90000"/>
              </a:lnSpc>
            </a:pPr>
            <a:r>
              <a:rPr lang="zh-CN" altLang="en-US" sz="2752"/>
              <a:t>禅道项目管理软件使用PHP + MySQL开发，基于自主的PHP开发框架──ZenTaoPHP而成。第三方开发者或者企业可以非常方便的开发插件或者进行定制。</a:t>
            </a:r>
          </a:p>
          <a:p>
            <a:pPr>
              <a:lnSpc>
                <a:spcPct val="90000"/>
              </a:lnSpc>
            </a:pPr>
            <a:r>
              <a:rPr lang="zh-CN" altLang="en-US" sz="2752"/>
              <a:t>官方网站：www.zentaoms.com</a:t>
            </a:r>
          </a:p>
          <a:p>
            <a:pPr>
              <a:lnSpc>
                <a:spcPct val="90000"/>
              </a:lnSpc>
            </a:pPr>
            <a:r>
              <a:rPr lang="zh-CN" altLang="en-US" sz="2752"/>
              <a:t>开发者：青岛易软天创网络科技有限公司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49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分解任务</a:t>
            </a:r>
          </a:p>
        </p:txBody>
      </p:sp>
      <p:pic>
        <p:nvPicPr>
          <p:cNvPr id="45059" name="Picture 3" descr="project_task_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3" y="2670854"/>
            <a:ext cx="9037638" cy="2707719"/>
          </a:xfrm>
          <a:noFill/>
          <a:ln/>
        </p:spPr>
      </p:pic>
      <p:pic>
        <p:nvPicPr>
          <p:cNvPr id="45060" name="Picture 4" descr="project_task_1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4" y="1412775"/>
            <a:ext cx="12103628" cy="1656185"/>
          </a:xfrm>
          <a:noFill/>
          <a:ln/>
        </p:spPr>
      </p:pic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2495600" y="5517232"/>
            <a:ext cx="92890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ea typeface="宋体" panose="02010600030101010101" pitchFamily="2" charset="-122"/>
              </a:rPr>
              <a:t>分解任务时，可以设置任务的类型，比如是设计，还是开发。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任务也可以不用关联需求。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任务需要给一个估计值。</a:t>
            </a:r>
          </a:p>
        </p:txBody>
      </p:sp>
      <p:sp>
        <p:nvSpPr>
          <p:cNvPr id="45062" name="AutoShape 6"/>
          <p:cNvSpPr>
            <a:spLocks noChangeArrowheads="1"/>
          </p:cNvSpPr>
          <p:nvPr/>
        </p:nvSpPr>
        <p:spPr bwMode="auto">
          <a:xfrm>
            <a:off x="1343472" y="5323068"/>
            <a:ext cx="967714" cy="96603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735346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工时管理</a:t>
            </a:r>
          </a:p>
        </p:txBody>
      </p:sp>
      <p:pic>
        <p:nvPicPr>
          <p:cNvPr id="46083" name="Picture 3" descr="project_task_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5440" y="3333623"/>
            <a:ext cx="6019651" cy="2543609"/>
          </a:xfrm>
          <a:noFill/>
          <a:ln/>
        </p:spPr>
      </p:pic>
      <p:pic>
        <p:nvPicPr>
          <p:cNvPr id="46084" name="Picture 4" descr="project_task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340768"/>
            <a:ext cx="9144561" cy="179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7849143" y="4648724"/>
            <a:ext cx="297202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项目中每一个成员每天都应该更新自己负责的任务的预计剩余时间。</a:t>
            </a:r>
          </a:p>
        </p:txBody>
      </p:sp>
      <p:sp>
        <p:nvSpPr>
          <p:cNvPr id="46086" name="AutoShape 6"/>
          <p:cNvSpPr>
            <a:spLocks noChangeArrowheads="1"/>
          </p:cNvSpPr>
          <p:nvPr/>
        </p:nvSpPr>
        <p:spPr bwMode="auto">
          <a:xfrm>
            <a:off x="7773539" y="3659169"/>
            <a:ext cx="967714" cy="96603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3458505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燃烧图(burndown)</a:t>
            </a:r>
          </a:p>
        </p:txBody>
      </p:sp>
      <p:pic>
        <p:nvPicPr>
          <p:cNvPr id="47107" name="Picture 3" descr="project_burndow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80" y="1600200"/>
            <a:ext cx="5236677" cy="3773488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8687491" y="2590651"/>
            <a:ext cx="198246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系统通过定时任务，自动计算项目中所有未完任务预计剩余时间之和，画出曲线图。燃烧图可以告诉我们很多东西。</a:t>
            </a:r>
          </a:p>
        </p:txBody>
      </p:sp>
      <p:sp>
        <p:nvSpPr>
          <p:cNvPr id="47109" name="AutoShape 5"/>
          <p:cNvSpPr>
            <a:spLocks noChangeArrowheads="1"/>
          </p:cNvSpPr>
          <p:nvPr/>
        </p:nvSpPr>
        <p:spPr bwMode="auto">
          <a:xfrm>
            <a:off x="8991582" y="1676699"/>
            <a:ext cx="967714" cy="967714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2102892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Build</a:t>
            </a:r>
          </a:p>
        </p:txBody>
      </p:sp>
      <p:pic>
        <p:nvPicPr>
          <p:cNvPr id="48131" name="Picture 3" descr="project_buil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524381"/>
            <a:ext cx="9037638" cy="2884519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2439353" y="4877212"/>
            <a:ext cx="79248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build管理对于开发来讲是很重要的，它属于scm的范畴。在禅道中，暂时将其简化。在项目开发过程中，如果有若干功能已经开发完毕，需要提交测试，这是应当创建一个build，然后提交给QA进行测试。后续的bug管理和测试任务管理都应当基于一个build展开的。</a:t>
            </a:r>
          </a:p>
          <a:p>
            <a:r>
              <a:rPr lang="zh-CN" altLang="en-US">
                <a:ea typeface="宋体" panose="02010600030101010101" pitchFamily="2" charset="-122"/>
              </a:rPr>
              <a:t>源代码地址可以给出svn的存储路径或者其他版本控制系统的路径。</a:t>
            </a:r>
          </a:p>
          <a:p>
            <a:r>
              <a:rPr lang="zh-CN" altLang="en-US">
                <a:ea typeface="宋体" panose="02010600030101010101" pitchFamily="2" charset="-122"/>
              </a:rPr>
              <a:t>如果没有源代码地址，需要给出build包的存储地址。</a:t>
            </a:r>
          </a:p>
        </p:txBody>
      </p:sp>
      <p:sp>
        <p:nvSpPr>
          <p:cNvPr id="48133" name="AutoShape 5"/>
          <p:cNvSpPr>
            <a:spLocks noChangeArrowheads="1"/>
          </p:cNvSpPr>
          <p:nvPr/>
        </p:nvSpPr>
        <p:spPr bwMode="auto">
          <a:xfrm>
            <a:off x="1601003" y="4900733"/>
            <a:ext cx="967714" cy="966033"/>
          </a:xfrm>
          <a:prstGeom prst="irregularSeal1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CC00"/>
                </a:solidFill>
                <a:ea typeface="宋体" panose="02010600030101010101" pitchFamily="2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1966217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第五章 质量管理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93"/>
              <a:t>测试用例管理</a:t>
            </a:r>
          </a:p>
          <a:p>
            <a:pPr lvl="1"/>
            <a:r>
              <a:rPr lang="zh-CN" altLang="en-US" sz="1482"/>
              <a:t>测试用例模块</a:t>
            </a:r>
          </a:p>
          <a:p>
            <a:pPr lvl="1"/>
            <a:r>
              <a:rPr lang="zh-CN" altLang="en-US" sz="1482"/>
              <a:t>添加测试用例</a:t>
            </a:r>
          </a:p>
          <a:p>
            <a:pPr lvl="1"/>
            <a:r>
              <a:rPr lang="zh-CN" altLang="en-US" sz="1482"/>
              <a:t>测试用例详情</a:t>
            </a:r>
          </a:p>
          <a:p>
            <a:r>
              <a:rPr lang="zh-CN" altLang="en-US" sz="1693"/>
              <a:t>测试任务管理</a:t>
            </a:r>
          </a:p>
          <a:p>
            <a:pPr lvl="1"/>
            <a:r>
              <a:rPr lang="zh-CN" altLang="en-US" sz="1482"/>
              <a:t>创建测试任务</a:t>
            </a:r>
          </a:p>
          <a:p>
            <a:pPr lvl="1"/>
            <a:r>
              <a:rPr lang="zh-CN" altLang="en-US" sz="1482"/>
              <a:t>管理用例</a:t>
            </a:r>
          </a:p>
          <a:p>
            <a:pPr lvl="1"/>
            <a:r>
              <a:rPr lang="zh-CN" altLang="en-US" sz="1482"/>
              <a:t>执行用例</a:t>
            </a:r>
          </a:p>
          <a:p>
            <a:pPr lvl="1"/>
            <a:r>
              <a:rPr lang="zh-CN" altLang="en-US" sz="1482"/>
              <a:t>查看结果</a:t>
            </a:r>
          </a:p>
          <a:p>
            <a:pPr lvl="1"/>
            <a:r>
              <a:rPr lang="zh-CN" altLang="en-US" sz="1482"/>
              <a:t>创建Bug</a:t>
            </a:r>
          </a:p>
          <a:p>
            <a:r>
              <a:rPr lang="zh-CN" altLang="en-US" sz="1693"/>
              <a:t>Bug管理</a:t>
            </a:r>
          </a:p>
          <a:p>
            <a:pPr lvl="1"/>
            <a:r>
              <a:rPr lang="zh-CN" altLang="en-US" sz="1376"/>
              <a:t>Bug处理流程</a:t>
            </a:r>
          </a:p>
          <a:p>
            <a:pPr lvl="1"/>
            <a:r>
              <a:rPr lang="zh-CN" altLang="en-US" sz="1376"/>
              <a:t>创建bug</a:t>
            </a:r>
          </a:p>
          <a:p>
            <a:pPr lvl="1"/>
            <a:r>
              <a:rPr lang="zh-CN" altLang="en-US" sz="1376"/>
              <a:t>解决bug</a:t>
            </a:r>
          </a:p>
          <a:p>
            <a:pPr lvl="1"/>
            <a:r>
              <a:rPr lang="zh-CN" altLang="en-US" sz="1376"/>
              <a:t>关闭bug</a:t>
            </a:r>
          </a:p>
          <a:p>
            <a:pPr lvl="1"/>
            <a:r>
              <a:rPr lang="zh-CN" altLang="en-US" sz="1376"/>
              <a:t>激活bug</a:t>
            </a:r>
          </a:p>
          <a:p>
            <a:pPr lvl="1"/>
            <a:r>
              <a:rPr lang="zh-CN" altLang="en-US" sz="1376"/>
              <a:t>编辑bug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03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测试用例模块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测试用例有自己单独的模块划分，独立于产品视图中的模块划分。</a:t>
            </a:r>
          </a:p>
          <a:p>
            <a:r>
              <a:rPr lang="zh-CN" altLang="en-US"/>
              <a:t>为什么独立开，是因为使用角度不同，产品视图中的模块是给产品人员使用的，而测试用例模块是为了维护用例使用的。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804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测试用例管理(1)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当项目关联需求之后，QA人员应当针对当前项目所要开发的需求创建测试用例。</a:t>
            </a:r>
          </a:p>
          <a:p>
            <a:r>
              <a:rPr lang="zh-CN" altLang="en-US"/>
              <a:t>虽然可以不写测试用例，直接进入bug测试环节，但这样会有缺漏。</a:t>
            </a:r>
          </a:p>
          <a:p>
            <a:r>
              <a:rPr lang="zh-CN" altLang="en-US"/>
              <a:t>在禅道系统中，测试用例是分步骤的。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114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测试用例管理（2）</a:t>
            </a:r>
          </a:p>
        </p:txBody>
      </p:sp>
      <p:pic>
        <p:nvPicPr>
          <p:cNvPr id="52227" name="Picture 3" descr="testcase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412776"/>
            <a:ext cx="11076716" cy="4248472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325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测试用例详情</a:t>
            </a:r>
          </a:p>
        </p:txBody>
      </p:sp>
      <p:pic>
        <p:nvPicPr>
          <p:cNvPr id="53251" name="Picture 3" descr="testcase_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84784"/>
            <a:ext cx="10570010" cy="3811301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719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创建测试任务</a:t>
            </a:r>
          </a:p>
        </p:txBody>
      </p:sp>
      <p:pic>
        <p:nvPicPr>
          <p:cNvPr id="54275" name="Picture 3" descr="testtask_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924944"/>
            <a:ext cx="8258175" cy="3362325"/>
          </a:xfrm>
          <a:noFill/>
          <a:ln/>
        </p:spPr>
      </p:pic>
      <p:pic>
        <p:nvPicPr>
          <p:cNvPr id="54276" name="Picture 4" descr="testtask_1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6" y="980421"/>
            <a:ext cx="8895935" cy="172819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985527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为什么选择禅道系统？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328" dirty="0"/>
              <a:t>第一款完整涵盖</a:t>
            </a:r>
            <a:r>
              <a:rPr lang="zh-CN" altLang="en-US" sz="2328" dirty="0">
                <a:solidFill>
                  <a:srgbClr val="FF0000"/>
                </a:solidFill>
              </a:rPr>
              <a:t>产品管理、任务管理、测试管理</a:t>
            </a:r>
            <a:r>
              <a:rPr lang="zh-CN" altLang="en-US" sz="2328" dirty="0"/>
              <a:t>的开源管理软件，使用一个软件解决项目管理核心问题。</a:t>
            </a:r>
          </a:p>
          <a:p>
            <a:r>
              <a:rPr lang="zh-CN" altLang="en-US" sz="2328" dirty="0"/>
              <a:t>基于国际流行的敏捷管理方式</a:t>
            </a:r>
            <a:r>
              <a:rPr lang="zh-CN" altLang="en-US" sz="2328" dirty="0">
                <a:solidFill>
                  <a:srgbClr val="FF0000"/>
                </a:solidFill>
              </a:rPr>
              <a:t>scrum</a:t>
            </a:r>
            <a:r>
              <a:rPr lang="zh-CN" altLang="en-US" sz="2328" dirty="0"/>
              <a:t>。</a:t>
            </a:r>
          </a:p>
          <a:p>
            <a:r>
              <a:rPr lang="zh-CN" altLang="en-US" sz="2328" dirty="0">
                <a:solidFill>
                  <a:srgbClr val="FF0000"/>
                </a:solidFill>
              </a:rPr>
              <a:t>B/S</a:t>
            </a:r>
            <a:r>
              <a:rPr lang="zh-CN" altLang="en-US" sz="2328" dirty="0"/>
              <a:t>架构，方便部署、使用。</a:t>
            </a:r>
          </a:p>
          <a:p>
            <a:r>
              <a:rPr lang="zh-CN" altLang="en-US" sz="2328" dirty="0"/>
              <a:t>概念</a:t>
            </a:r>
            <a:r>
              <a:rPr lang="zh-CN" altLang="en-US" sz="2328" dirty="0">
                <a:solidFill>
                  <a:srgbClr val="FF0000"/>
                </a:solidFill>
              </a:rPr>
              <a:t>简单</a:t>
            </a:r>
            <a:r>
              <a:rPr lang="zh-CN" altLang="en-US" sz="2328" dirty="0"/>
              <a:t>，容易上手。</a:t>
            </a:r>
          </a:p>
          <a:p>
            <a:r>
              <a:rPr lang="zh-CN" altLang="en-US" sz="2328" dirty="0">
                <a:solidFill>
                  <a:srgbClr val="FF0000"/>
                </a:solidFill>
              </a:rPr>
              <a:t>开源</a:t>
            </a:r>
            <a:r>
              <a:rPr lang="zh-CN" altLang="en-US" sz="2328" dirty="0"/>
              <a:t>的项目管理软件，可自由进行定制，修改。</a:t>
            </a:r>
          </a:p>
          <a:p>
            <a:r>
              <a:rPr lang="zh-CN" altLang="en-US" sz="2328" dirty="0">
                <a:solidFill>
                  <a:srgbClr val="FF0000"/>
                </a:solidFill>
              </a:rPr>
              <a:t>免费</a:t>
            </a:r>
            <a:r>
              <a:rPr lang="zh-CN" altLang="en-US" sz="2328" dirty="0"/>
              <a:t>的项目管理软件，降低企业的投入成本。</a:t>
            </a:r>
          </a:p>
          <a:p>
            <a:r>
              <a:rPr lang="zh-CN" altLang="en-US" sz="2328" dirty="0"/>
              <a:t>自主的</a:t>
            </a:r>
            <a:r>
              <a:rPr lang="zh-CN" altLang="en-US" sz="2328" dirty="0">
                <a:solidFill>
                  <a:srgbClr val="FF0000"/>
                </a:solidFill>
              </a:rPr>
              <a:t>开发框架</a:t>
            </a:r>
            <a:r>
              <a:rPr lang="zh-CN" altLang="en-US" sz="2328" dirty="0"/>
              <a:t>，预留</a:t>
            </a:r>
            <a:r>
              <a:rPr lang="zh-CN" altLang="en-US" sz="2328" dirty="0">
                <a:solidFill>
                  <a:srgbClr val="FF0000"/>
                </a:solidFill>
              </a:rPr>
              <a:t>扩展</a:t>
            </a:r>
            <a:r>
              <a:rPr lang="zh-CN" altLang="en-US" sz="2328" dirty="0"/>
              <a:t>机制，通过第三方的插件扩展获得更多的功能。</a:t>
            </a:r>
          </a:p>
          <a:p>
            <a:r>
              <a:rPr lang="zh-CN" altLang="en-US" sz="2328" dirty="0"/>
              <a:t>开发团队</a:t>
            </a:r>
            <a:r>
              <a:rPr lang="zh-CN" altLang="en-US" sz="2328" dirty="0">
                <a:solidFill>
                  <a:srgbClr val="FF0000"/>
                </a:solidFill>
              </a:rPr>
              <a:t>6年</a:t>
            </a:r>
            <a:r>
              <a:rPr lang="zh-CN" altLang="en-US" sz="2328" dirty="0"/>
              <a:t>的坚持，选择我们，靠谱！(让时间证明一切)</a:t>
            </a:r>
          </a:p>
          <a:p>
            <a:r>
              <a:rPr lang="zh-CN" altLang="en-US" sz="2328" dirty="0"/>
              <a:t>更重要的是，我们把禅道作为</a:t>
            </a:r>
            <a:r>
              <a:rPr lang="zh-CN" altLang="en-US" sz="2328" dirty="0">
                <a:solidFill>
                  <a:srgbClr val="FF0000"/>
                </a:solidFill>
              </a:rPr>
              <a:t>事业</a:t>
            </a:r>
            <a:r>
              <a:rPr lang="zh-CN" altLang="en-US" sz="2328" dirty="0"/>
              <a:t>来做，服务中小企业管理，是我们的</a:t>
            </a:r>
            <a:r>
              <a:rPr lang="zh-CN" altLang="en-US" sz="2328" dirty="0">
                <a:solidFill>
                  <a:srgbClr val="FF0000"/>
                </a:solidFill>
              </a:rPr>
              <a:t>使命</a:t>
            </a:r>
            <a:r>
              <a:rPr lang="zh-CN" altLang="en-US" sz="2328" dirty="0"/>
              <a:t>！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534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关联测试用例</a:t>
            </a:r>
          </a:p>
        </p:txBody>
      </p:sp>
      <p:pic>
        <p:nvPicPr>
          <p:cNvPr id="55299" name="Picture 3" descr="testtask_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3" y="3645024"/>
            <a:ext cx="9037638" cy="1435280"/>
          </a:xfrm>
          <a:noFill/>
          <a:ln/>
        </p:spPr>
      </p:pic>
      <p:pic>
        <p:nvPicPr>
          <p:cNvPr id="55300" name="Picture 4" descr="testtask_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3" y="1412776"/>
            <a:ext cx="8825302" cy="1858325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754493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执行测试用例(1)</a:t>
            </a:r>
          </a:p>
        </p:txBody>
      </p:sp>
      <p:pic>
        <p:nvPicPr>
          <p:cNvPr id="56323" name="Picture 3" descr="testrun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62301"/>
            <a:ext cx="9037638" cy="2649286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0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执行测试用例(2)</a:t>
            </a:r>
          </a:p>
        </p:txBody>
      </p:sp>
      <p:pic>
        <p:nvPicPr>
          <p:cNvPr id="57347" name="Picture 3" descr="testrun_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70" y="1600200"/>
            <a:ext cx="5789098" cy="3773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444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用例执行结果</a:t>
            </a:r>
          </a:p>
        </p:txBody>
      </p:sp>
      <p:pic>
        <p:nvPicPr>
          <p:cNvPr id="58371" name="Picture 3" descr="testrun_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81" y="1672431"/>
            <a:ext cx="8296275" cy="3629025"/>
          </a:xfrm>
          <a:noFill/>
          <a:ln/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806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创建Bug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如果某一次用例执行失败，可以根据这个结果创建Bug，系统会自动生成bug的重现步骤。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125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Bug管理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Bug管理的流程同BugFree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33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第六章 我的地盘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/>
              <a:t>前面所有的一切最终体现在每一个人每天的行动上面。</a:t>
            </a:r>
          </a:p>
          <a:p>
            <a:pPr>
              <a:lnSpc>
                <a:spcPct val="80000"/>
              </a:lnSpc>
            </a:pPr>
            <a:r>
              <a:rPr lang="zh-CN" altLang="en-US"/>
              <a:t>我的地盘中列出了需要自己处理的任务、需求、bug等。</a:t>
            </a:r>
          </a:p>
          <a:p>
            <a:pPr>
              <a:lnSpc>
                <a:spcPct val="80000"/>
              </a:lnSpc>
            </a:pPr>
            <a:r>
              <a:rPr lang="zh-CN" altLang="en-US"/>
              <a:t>还可以通过todo来管理自己每天的日程。</a:t>
            </a:r>
          </a:p>
          <a:p>
            <a:pPr>
              <a:lnSpc>
                <a:spcPct val="80000"/>
              </a:lnSpc>
            </a:pPr>
            <a:r>
              <a:rPr lang="zh-CN" altLang="en-US"/>
              <a:t>todo类型分为三种，一种是和项目任务管理，一种是和bug关联，还有一种是自定义。</a:t>
            </a:r>
          </a:p>
          <a:p>
            <a:pPr>
              <a:lnSpc>
                <a:spcPct val="80000"/>
              </a:lnSpc>
            </a:pPr>
            <a:r>
              <a:rPr lang="zh-CN" altLang="en-US"/>
              <a:t>这样可以将项目中的任务或者bug转换为每天的todo。</a:t>
            </a:r>
          </a:p>
          <a:p>
            <a:pPr>
              <a:lnSpc>
                <a:spcPct val="80000"/>
              </a:lnSpc>
            </a:pP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002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创建todo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371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第七章 其他相关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搜索功能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需求、bug、用例都是可以进行搜索的。支持全文检索（like查询，大数据量会有速度问题。)</a:t>
            </a:r>
          </a:p>
          <a:p>
            <a:pPr>
              <a:lnSpc>
                <a:spcPct val="90000"/>
              </a:lnSpc>
            </a:pPr>
            <a:r>
              <a:rPr lang="zh-CN" altLang="en-US"/>
              <a:t>邮件功能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需求相关的操作和bug相关的操作都会email通知相关的人员。</a:t>
            </a:r>
          </a:p>
          <a:p>
            <a:pPr>
              <a:lnSpc>
                <a:spcPct val="90000"/>
              </a:lnSpc>
            </a:pPr>
            <a:r>
              <a:rPr lang="zh-CN" altLang="en-US"/>
              <a:t>排序功能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列表页面点击标题都是可以进行排序的。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949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11675" y="5805489"/>
            <a:ext cx="2952750" cy="503237"/>
          </a:xfrm>
          <a:noFill/>
        </p:spPr>
        <p:txBody>
          <a:bodyPr/>
          <a:lstStyle/>
          <a:p>
            <a:pPr eaLnBrk="1" hangingPunct="1"/>
            <a:r>
              <a:rPr lang="en-US" altLang="zh-CN" sz="1000" b="0">
                <a:latin typeface="Frutiger LT 55 Roman" pitchFamily="34" charset="0"/>
              </a:rPr>
              <a:t>Copyright © 2012</a:t>
            </a:r>
            <a:r>
              <a:rPr lang="en-US" altLang="zh-CN" sz="1000" b="0"/>
              <a:t> </a:t>
            </a:r>
            <a:r>
              <a:rPr lang="zh-CN" altLang="en-US" sz="1000" b="0">
                <a:latin typeface="黑体" panose="02010609060101010101" pitchFamily="49" charset="-122"/>
              </a:rPr>
              <a:t>版权所有 大连东软信息学院</a:t>
            </a:r>
            <a:endParaRPr lang="zh-CN" altLang="en-US" sz="1000"/>
          </a:p>
        </p:txBody>
      </p:sp>
      <p:pic>
        <p:nvPicPr>
          <p:cNvPr id="35844" name="Picture 10" descr="结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1052513"/>
            <a:ext cx="4752975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59</a:t>
            </a:fld>
            <a:endParaRPr lang="en-US" altLang="zh-CN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禅道系统的理论基础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/>
              <a:t>ZenTaoPMS主要按照国际流行的敏捷开发方式</a:t>
            </a:r>
            <a:r>
              <a:rPr lang="zh-CN" altLang="en-US">
                <a:latin typeface="Arial" panose="020B0604020202020204" pitchFamily="34" charset="0"/>
              </a:rPr>
              <a:t>——</a:t>
            </a:r>
            <a:r>
              <a:rPr lang="zh-CN" altLang="en-US"/>
              <a:t>scrum开发，同时也借鉴了PMP里面的很多概念。</a:t>
            </a:r>
          </a:p>
          <a:p>
            <a:pPr>
              <a:lnSpc>
                <a:spcPct val="80000"/>
              </a:lnSpc>
            </a:pPr>
            <a:r>
              <a:rPr lang="zh-CN" altLang="en-US"/>
              <a:t>关于scrum方面的资料，可以参考</a:t>
            </a:r>
            <a:r>
              <a:rPr lang="zh-CN" altLang="en-US">
                <a:hlinkClick r:id="rId2"/>
              </a:rPr>
              <a:t>http://zh.wikipedia.org/wiki/Scrum</a:t>
            </a:r>
          </a:p>
          <a:p>
            <a:pPr>
              <a:lnSpc>
                <a:spcPct val="80000"/>
              </a:lnSpc>
            </a:pPr>
            <a:r>
              <a:rPr lang="zh-CN" altLang="en-US"/>
              <a:t>使用禅道系统，可以很好的支持scrum里面的种种实践。</a:t>
            </a:r>
          </a:p>
          <a:p>
            <a:pPr>
              <a:lnSpc>
                <a:spcPct val="80000"/>
              </a:lnSpc>
            </a:pPr>
            <a:r>
              <a:rPr lang="zh-CN" altLang="en-US">
                <a:solidFill>
                  <a:srgbClr val="FF0000"/>
                </a:solidFill>
              </a:rPr>
              <a:t>但并不意味着你的团队必须使用scrum方式来进行项目管理，完全可以根据团队的实际情况来进行。(not only scrum)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35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禅道系统的功能列表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752"/>
              <a:t>组织管理</a:t>
            </a:r>
          </a:p>
          <a:p>
            <a:pPr lvl="1">
              <a:lnSpc>
                <a:spcPct val="80000"/>
              </a:lnSpc>
            </a:pPr>
            <a:r>
              <a:rPr lang="zh-CN" altLang="en-US" sz="2328"/>
              <a:t>部门管理、用户管理、分组管理、分组管理、权限管理</a:t>
            </a:r>
          </a:p>
          <a:p>
            <a:pPr>
              <a:lnSpc>
                <a:spcPct val="80000"/>
              </a:lnSpc>
            </a:pPr>
            <a:r>
              <a:rPr lang="zh-CN" altLang="en-US" sz="2752"/>
              <a:t>产品管理</a:t>
            </a:r>
          </a:p>
          <a:p>
            <a:pPr lvl="1">
              <a:lnSpc>
                <a:spcPct val="80000"/>
              </a:lnSpc>
            </a:pPr>
            <a:r>
              <a:rPr lang="zh-CN" altLang="en-US" sz="2328"/>
              <a:t>产品管理、需求管理、计划管理、发布管理、路线图</a:t>
            </a:r>
          </a:p>
          <a:p>
            <a:pPr>
              <a:lnSpc>
                <a:spcPct val="80000"/>
              </a:lnSpc>
            </a:pPr>
            <a:r>
              <a:rPr lang="zh-CN" altLang="en-US" sz="2752"/>
              <a:t>项目管理</a:t>
            </a:r>
          </a:p>
          <a:p>
            <a:pPr lvl="1">
              <a:lnSpc>
                <a:spcPct val="80000"/>
              </a:lnSpc>
            </a:pPr>
            <a:r>
              <a:rPr lang="zh-CN" altLang="en-US" sz="2328"/>
              <a:t>项目管理、任务管理、项目需求管理、团队管理、工时管理、build管理、燃烧图。</a:t>
            </a:r>
          </a:p>
          <a:p>
            <a:pPr>
              <a:lnSpc>
                <a:spcPct val="80000"/>
              </a:lnSpc>
            </a:pPr>
            <a:r>
              <a:rPr lang="zh-CN" altLang="en-US" sz="2752"/>
              <a:t>质量管理</a:t>
            </a:r>
          </a:p>
          <a:p>
            <a:pPr lvl="1">
              <a:lnSpc>
                <a:spcPct val="80000"/>
              </a:lnSpc>
            </a:pPr>
            <a:r>
              <a:rPr lang="zh-CN" altLang="en-US" sz="2328"/>
              <a:t>Bug管理、测试用例管理、测试任务管理。</a:t>
            </a:r>
          </a:p>
          <a:p>
            <a:pPr>
              <a:lnSpc>
                <a:spcPct val="80000"/>
              </a:lnSpc>
            </a:pPr>
            <a:r>
              <a:rPr lang="zh-CN" altLang="en-US" sz="2752"/>
              <a:t>我的地盘</a:t>
            </a:r>
          </a:p>
          <a:p>
            <a:pPr lvl="1">
              <a:lnSpc>
                <a:spcPct val="80000"/>
              </a:lnSpc>
            </a:pPr>
            <a:r>
              <a:rPr lang="zh-CN" altLang="en-US" sz="2328"/>
              <a:t>TODO管理、我的需求、我的bug、我的任务</a:t>
            </a:r>
            <a:r>
              <a:rPr lang="zh-CN" altLang="en-US" sz="2328">
                <a:latin typeface="Arial" panose="020B0604020202020204" pitchFamily="34" charset="0"/>
              </a:rPr>
              <a:t>……</a:t>
            </a:r>
            <a:endParaRPr lang="zh-CN" altLang="en-US" sz="2328"/>
          </a:p>
          <a:p>
            <a:pPr lvl="1">
              <a:lnSpc>
                <a:spcPct val="80000"/>
              </a:lnSpc>
            </a:pPr>
            <a:endParaRPr lang="zh-CN" altLang="en-US" sz="2328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519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用户角色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752"/>
              <a:t>系统管理员(</a:t>
            </a:r>
            <a:r>
              <a:rPr lang="zh-CN" altLang="en-US" sz="2752">
                <a:solidFill>
                  <a:srgbClr val="FF0000"/>
                </a:solidFill>
              </a:rPr>
              <a:t>Admin</a:t>
            </a:r>
            <a:r>
              <a:rPr lang="zh-CN" altLang="en-US" sz="2752"/>
              <a:t>)</a:t>
            </a:r>
          </a:p>
          <a:p>
            <a:pPr lvl="1">
              <a:lnSpc>
                <a:spcPct val="80000"/>
              </a:lnSpc>
            </a:pPr>
            <a:r>
              <a:rPr lang="zh-CN" altLang="en-US" sz="2328"/>
              <a:t>系统管理员主要负责添加用户，分配权限。</a:t>
            </a:r>
          </a:p>
          <a:p>
            <a:pPr>
              <a:lnSpc>
                <a:spcPct val="80000"/>
              </a:lnSpc>
            </a:pPr>
            <a:r>
              <a:rPr lang="zh-CN" altLang="en-US" sz="2752"/>
              <a:t>产品人员(</a:t>
            </a:r>
            <a:r>
              <a:rPr lang="zh-CN" altLang="en-US" sz="2752">
                <a:solidFill>
                  <a:srgbClr val="FF0000"/>
                </a:solidFill>
              </a:rPr>
              <a:t>product owner</a:t>
            </a:r>
            <a:r>
              <a:rPr lang="zh-CN" altLang="en-US" sz="2752"/>
              <a:t>)</a:t>
            </a:r>
          </a:p>
          <a:p>
            <a:pPr lvl="1">
              <a:lnSpc>
                <a:spcPct val="80000"/>
              </a:lnSpc>
            </a:pPr>
            <a:r>
              <a:rPr lang="zh-CN" altLang="en-US" sz="2328"/>
              <a:t>产品人员主要负责产品管理。</a:t>
            </a:r>
          </a:p>
          <a:p>
            <a:pPr>
              <a:lnSpc>
                <a:spcPct val="80000"/>
              </a:lnSpc>
            </a:pPr>
            <a:r>
              <a:rPr lang="zh-CN" altLang="en-US" sz="2752"/>
              <a:t>开发人员(</a:t>
            </a:r>
            <a:r>
              <a:rPr lang="zh-CN" altLang="en-US" sz="2752">
                <a:solidFill>
                  <a:srgbClr val="FF0000"/>
                </a:solidFill>
              </a:rPr>
              <a:t>developer</a:t>
            </a:r>
            <a:r>
              <a:rPr lang="zh-CN" altLang="en-US" sz="2752"/>
              <a:t>)</a:t>
            </a:r>
          </a:p>
          <a:p>
            <a:pPr lvl="1">
              <a:lnSpc>
                <a:spcPct val="80000"/>
              </a:lnSpc>
            </a:pPr>
            <a:r>
              <a:rPr lang="zh-CN" altLang="en-US" sz="2328"/>
              <a:t>开发人员负责产品的研发。</a:t>
            </a:r>
          </a:p>
          <a:p>
            <a:pPr>
              <a:lnSpc>
                <a:spcPct val="80000"/>
              </a:lnSpc>
            </a:pPr>
            <a:r>
              <a:rPr lang="zh-CN" altLang="en-US" sz="2752"/>
              <a:t>测试人员(</a:t>
            </a:r>
            <a:r>
              <a:rPr lang="zh-CN" altLang="en-US" sz="2752">
                <a:solidFill>
                  <a:srgbClr val="FF0000"/>
                </a:solidFill>
              </a:rPr>
              <a:t>QA</a:t>
            </a:r>
            <a:r>
              <a:rPr lang="zh-CN" altLang="en-US" sz="2752"/>
              <a:t>)</a:t>
            </a:r>
          </a:p>
          <a:p>
            <a:pPr lvl="1">
              <a:lnSpc>
                <a:spcPct val="80000"/>
              </a:lnSpc>
            </a:pPr>
            <a:r>
              <a:rPr lang="zh-CN" altLang="en-US" sz="2328"/>
              <a:t>测试人员保证产品的质量。</a:t>
            </a:r>
          </a:p>
          <a:p>
            <a:pPr>
              <a:lnSpc>
                <a:spcPct val="80000"/>
              </a:lnSpc>
            </a:pPr>
            <a:r>
              <a:rPr lang="zh-CN" altLang="en-US" sz="2752"/>
              <a:t>项目经理(</a:t>
            </a:r>
            <a:r>
              <a:rPr lang="zh-CN" altLang="en-US" sz="2752">
                <a:solidFill>
                  <a:srgbClr val="FF0000"/>
                </a:solidFill>
              </a:rPr>
              <a:t>Project Manager or scrum master</a:t>
            </a:r>
            <a:r>
              <a:rPr lang="zh-CN" altLang="en-US" sz="2752"/>
              <a:t>)</a:t>
            </a:r>
          </a:p>
          <a:p>
            <a:pPr lvl="1">
              <a:lnSpc>
                <a:spcPct val="80000"/>
              </a:lnSpc>
            </a:pPr>
            <a:r>
              <a:rPr lang="zh-CN" altLang="en-US" sz="2328"/>
              <a:t>通过项目，协调产品人员，开发人员，测试人员完成产品。scrum里面，该角色称为scrum master。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31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752"/>
              <a:t>组织视图：</a:t>
            </a:r>
          </a:p>
          <a:p>
            <a:pPr lvl="1">
              <a:lnSpc>
                <a:spcPct val="90000"/>
              </a:lnSpc>
            </a:pPr>
            <a:r>
              <a:rPr lang="zh-CN" altLang="en-US" sz="2328"/>
              <a:t>部门结构、用户和分组</a:t>
            </a:r>
          </a:p>
          <a:p>
            <a:pPr>
              <a:lnSpc>
                <a:spcPct val="90000"/>
              </a:lnSpc>
            </a:pPr>
            <a:r>
              <a:rPr lang="zh-CN" altLang="en-US" sz="2752"/>
              <a:t>产品视图：</a:t>
            </a:r>
          </a:p>
          <a:p>
            <a:pPr lvl="1">
              <a:lnSpc>
                <a:spcPct val="90000"/>
              </a:lnSpc>
            </a:pPr>
            <a:r>
              <a:rPr lang="zh-CN" altLang="en-US" sz="2328"/>
              <a:t>产品、需求、计划、发布和路线图</a:t>
            </a:r>
          </a:p>
          <a:p>
            <a:pPr>
              <a:lnSpc>
                <a:spcPct val="90000"/>
              </a:lnSpc>
            </a:pPr>
            <a:r>
              <a:rPr lang="zh-CN" altLang="en-US" sz="2752"/>
              <a:t>项目视图：</a:t>
            </a:r>
          </a:p>
          <a:p>
            <a:pPr lvl="1">
              <a:lnSpc>
                <a:spcPct val="90000"/>
              </a:lnSpc>
            </a:pPr>
            <a:r>
              <a:rPr lang="zh-CN" altLang="en-US" sz="2328"/>
              <a:t>项目、任务、产品、需求、bug、build、燃烧图、团队</a:t>
            </a:r>
          </a:p>
          <a:p>
            <a:pPr>
              <a:lnSpc>
                <a:spcPct val="90000"/>
              </a:lnSpc>
            </a:pPr>
            <a:r>
              <a:rPr lang="zh-CN" altLang="en-US" sz="2752"/>
              <a:t>QA视图：</a:t>
            </a:r>
          </a:p>
          <a:p>
            <a:pPr lvl="1">
              <a:lnSpc>
                <a:spcPct val="90000"/>
              </a:lnSpc>
            </a:pPr>
            <a:r>
              <a:rPr lang="zh-CN" altLang="en-US" sz="2328"/>
              <a:t>Bug、测试用例和测试任务</a:t>
            </a:r>
          </a:p>
          <a:p>
            <a:pPr>
              <a:lnSpc>
                <a:spcPct val="90000"/>
              </a:lnSpc>
            </a:pPr>
            <a:r>
              <a:rPr lang="zh-CN" altLang="en-US" sz="2752"/>
              <a:t>我的地盘：</a:t>
            </a:r>
          </a:p>
          <a:p>
            <a:pPr lvl="1">
              <a:lnSpc>
                <a:spcPct val="90000"/>
              </a:lnSpc>
            </a:pPr>
            <a:r>
              <a:rPr lang="zh-CN" altLang="en-US" sz="2328"/>
              <a:t>todo、任务、项目、需求、bug</a:t>
            </a:r>
          </a:p>
          <a:p>
            <a:pPr>
              <a:lnSpc>
                <a:spcPct val="90000"/>
              </a:lnSpc>
            </a:pPr>
            <a:endParaRPr lang="zh-CN" altLang="en-US" sz="2752"/>
          </a:p>
          <a:p>
            <a:pPr>
              <a:lnSpc>
                <a:spcPct val="90000"/>
              </a:lnSpc>
            </a:pPr>
            <a:endParaRPr lang="zh-CN" altLang="en-US" sz="2752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72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5">
      <a:dk1>
        <a:srgbClr val="333333"/>
      </a:dk1>
      <a:lt1>
        <a:srgbClr val="FFFFFF"/>
      </a:lt1>
      <a:dk2>
        <a:srgbClr val="000000"/>
      </a:dk2>
      <a:lt2>
        <a:srgbClr val="66007C"/>
      </a:lt2>
      <a:accent1>
        <a:srgbClr val="AFCDD7"/>
      </a:accent1>
      <a:accent2>
        <a:srgbClr val="F0D250"/>
      </a:accent2>
      <a:accent3>
        <a:srgbClr val="FFFFFF"/>
      </a:accent3>
      <a:accent4>
        <a:srgbClr val="2A2A2A"/>
      </a:accent4>
      <a:accent5>
        <a:srgbClr val="D4E3E8"/>
      </a:accent5>
      <a:accent6>
        <a:srgbClr val="D9BE48"/>
      </a:accent6>
      <a:hlink>
        <a:srgbClr val="559CBA"/>
      </a:hlink>
      <a:folHlink>
        <a:srgbClr val="99CC00"/>
      </a:folHlink>
    </a:clrScheme>
    <a:fontScheme name="默认设计模板">
      <a:majorFont>
        <a:latin typeface="Frutiger LT 45 Light"/>
        <a:ea typeface="黑体"/>
        <a:cs typeface=""/>
      </a:majorFont>
      <a:minorFont>
        <a:latin typeface="Frutiger LT 55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619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619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559CBA"/>
        </a:accent1>
        <a:accent2>
          <a:srgbClr val="F0C850"/>
        </a:accent2>
        <a:accent3>
          <a:srgbClr val="FFFFFF"/>
        </a:accent3>
        <a:accent4>
          <a:srgbClr val="2A2A2A"/>
        </a:accent4>
        <a:accent5>
          <a:srgbClr val="B4CBD9"/>
        </a:accent5>
        <a:accent6>
          <a:srgbClr val="D9B548"/>
        </a:accent6>
        <a:hlink>
          <a:srgbClr val="AFCDD7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4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559CBA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B4CBD9"/>
        </a:accent5>
        <a:accent6>
          <a:srgbClr val="D9BE48"/>
        </a:accent6>
        <a:hlink>
          <a:srgbClr val="AFCDD7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5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AFCDD7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D4E3E8"/>
        </a:accent5>
        <a:accent6>
          <a:srgbClr val="D9BE48"/>
        </a:accent6>
        <a:hlink>
          <a:srgbClr val="559CB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2290</TotalTime>
  <Words>2426</Words>
  <Application>Microsoft Office PowerPoint</Application>
  <PresentationFormat>宽屏</PresentationFormat>
  <Paragraphs>271</Paragraphs>
  <Slides>59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Frutiger LT 45 Light</vt:lpstr>
      <vt:lpstr>Frutiger LT 55 Roman</vt:lpstr>
      <vt:lpstr>黑体</vt:lpstr>
      <vt:lpstr>宋体</vt:lpstr>
      <vt:lpstr>Arial</vt:lpstr>
      <vt:lpstr>Wingdings</vt:lpstr>
      <vt:lpstr>默认设计模板</vt:lpstr>
      <vt:lpstr>禅道项目管理软件</vt:lpstr>
      <vt:lpstr>PowerPoint 演示文稿</vt:lpstr>
      <vt:lpstr>第一章 概述</vt:lpstr>
      <vt:lpstr>禅道项目管理系统是什么？</vt:lpstr>
      <vt:lpstr>为什么选择禅道系统？</vt:lpstr>
      <vt:lpstr>禅道系统的理论基础</vt:lpstr>
      <vt:lpstr>禅道系统的功能列表</vt:lpstr>
      <vt:lpstr>用户角色</vt:lpstr>
      <vt:lpstr>基本概念</vt:lpstr>
      <vt:lpstr>禅道项目管理的基本流程</vt:lpstr>
      <vt:lpstr>禅道和scrum的对应</vt:lpstr>
      <vt:lpstr>PowerPoint 演示文稿</vt:lpstr>
      <vt:lpstr>第二章 组织管理</vt:lpstr>
      <vt:lpstr>建立部门结构</vt:lpstr>
      <vt:lpstr>添加用户</vt:lpstr>
      <vt:lpstr>设置分组</vt:lpstr>
      <vt:lpstr>分组成员维护</vt:lpstr>
      <vt:lpstr>分组权限维护</vt:lpstr>
      <vt:lpstr>小结</vt:lpstr>
      <vt:lpstr>第三章 产品管理</vt:lpstr>
      <vt:lpstr>产品管理至关重要</vt:lpstr>
      <vt:lpstr>添加产品</vt:lpstr>
      <vt:lpstr>PowerPoint 演示文稿</vt:lpstr>
      <vt:lpstr>维护产品模块</vt:lpstr>
      <vt:lpstr>添加需求(1)</vt:lpstr>
      <vt:lpstr>添加需求(2)</vt:lpstr>
      <vt:lpstr>需求详情</vt:lpstr>
      <vt:lpstr>需求处理流程(1)</vt:lpstr>
      <vt:lpstr>需求的处理流程(2)</vt:lpstr>
      <vt:lpstr>添加计划(plan)</vt:lpstr>
      <vt:lpstr>为计划关联需求</vt:lpstr>
      <vt:lpstr>发布(release)</vt:lpstr>
      <vt:lpstr>路线图</vt:lpstr>
      <vt:lpstr>计划、发布、build和路线图</vt:lpstr>
      <vt:lpstr>第四章 项目管理</vt:lpstr>
      <vt:lpstr>添加项目</vt:lpstr>
      <vt:lpstr>组建团队</vt:lpstr>
      <vt:lpstr>关联产品</vt:lpstr>
      <vt:lpstr>关联需求</vt:lpstr>
      <vt:lpstr>分解任务</vt:lpstr>
      <vt:lpstr>工时管理</vt:lpstr>
      <vt:lpstr>燃烧图(burndown)</vt:lpstr>
      <vt:lpstr>Build</vt:lpstr>
      <vt:lpstr>第五章 质量管理</vt:lpstr>
      <vt:lpstr>测试用例模块</vt:lpstr>
      <vt:lpstr>测试用例管理(1)</vt:lpstr>
      <vt:lpstr>测试用例管理（2）</vt:lpstr>
      <vt:lpstr>测试用例详情</vt:lpstr>
      <vt:lpstr>创建测试任务</vt:lpstr>
      <vt:lpstr>关联测试用例</vt:lpstr>
      <vt:lpstr>执行测试用例(1)</vt:lpstr>
      <vt:lpstr>执行测试用例(2)</vt:lpstr>
      <vt:lpstr>用例执行结果</vt:lpstr>
      <vt:lpstr>创建Bug</vt:lpstr>
      <vt:lpstr>Bug管理</vt:lpstr>
      <vt:lpstr>第六章 我的地盘</vt:lpstr>
      <vt:lpstr>创建todo</vt:lpstr>
      <vt:lpstr>第七章 其他相关</vt:lpstr>
      <vt:lpstr>Copyright © 2012 版权所有 大连东软信息学院</vt:lpstr>
    </vt:vector>
  </TitlesOfParts>
  <Company>neusoft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bcc-user</dc:creator>
  <cp:lastModifiedBy>孙树斌Learn</cp:lastModifiedBy>
  <cp:revision>288</cp:revision>
  <dcterms:created xsi:type="dcterms:W3CDTF">2007-09-10T03:19:36Z</dcterms:created>
  <dcterms:modified xsi:type="dcterms:W3CDTF">2014-09-30T05:59:01Z</dcterms:modified>
</cp:coreProperties>
</file>